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5"/>
  </p:sldMasterIdLst>
  <p:notesMasterIdLst>
    <p:notesMasterId r:id="rId55"/>
  </p:notesMasterIdLst>
  <p:sldIdLst>
    <p:sldId id="271" r:id="rId6"/>
    <p:sldId id="332" r:id="rId7"/>
    <p:sldId id="312" r:id="rId8"/>
    <p:sldId id="313" r:id="rId9"/>
    <p:sldId id="331" r:id="rId10"/>
    <p:sldId id="325" r:id="rId11"/>
    <p:sldId id="362" r:id="rId12"/>
    <p:sldId id="327" r:id="rId13"/>
    <p:sldId id="328" r:id="rId14"/>
    <p:sldId id="330" r:id="rId15"/>
    <p:sldId id="314" r:id="rId16"/>
    <p:sldId id="341" r:id="rId17"/>
    <p:sldId id="365" r:id="rId18"/>
    <p:sldId id="315" r:id="rId19"/>
    <p:sldId id="319" r:id="rId20"/>
    <p:sldId id="345" r:id="rId21"/>
    <p:sldId id="336" r:id="rId22"/>
    <p:sldId id="347" r:id="rId23"/>
    <p:sldId id="343" r:id="rId24"/>
    <p:sldId id="337" r:id="rId25"/>
    <p:sldId id="368" r:id="rId26"/>
    <p:sldId id="339" r:id="rId27"/>
    <p:sldId id="340" r:id="rId28"/>
    <p:sldId id="369" r:id="rId29"/>
    <p:sldId id="344" r:id="rId30"/>
    <p:sldId id="348" r:id="rId31"/>
    <p:sldId id="349" r:id="rId32"/>
    <p:sldId id="346" r:id="rId33"/>
    <p:sldId id="370" r:id="rId34"/>
    <p:sldId id="351" r:id="rId35"/>
    <p:sldId id="373" r:id="rId36"/>
    <p:sldId id="352" r:id="rId37"/>
    <p:sldId id="374" r:id="rId38"/>
    <p:sldId id="350" r:id="rId39"/>
    <p:sldId id="375" r:id="rId40"/>
    <p:sldId id="353" r:id="rId41"/>
    <p:sldId id="376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4" r:id="rId50"/>
    <p:sldId id="361" r:id="rId51"/>
    <p:sldId id="367" r:id="rId52"/>
    <p:sldId id="366" r:id="rId53"/>
    <p:sldId id="272" r:id="rId54"/>
  </p:sldIdLst>
  <p:sldSz cx="9372600" cy="6858000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man, Jacqueline" initials="GJ" lastIdx="1" clrIdx="0">
    <p:extLst>
      <p:ext uri="{19B8F6BF-5375-455C-9EA6-DF929625EA0E}">
        <p15:presenceInfo xmlns:p15="http://schemas.microsoft.com/office/powerpoint/2012/main" userId="S-1-5-21-329068152-583907252-725345543-3229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999"/>
    <a:srgbClr val="33CCCC"/>
    <a:srgbClr val="0099CC"/>
    <a:srgbClr val="FF9999"/>
    <a:srgbClr val="CFD0D2"/>
    <a:srgbClr val="FF5050"/>
    <a:srgbClr val="333092"/>
    <a:srgbClr val="B32317"/>
    <a:srgbClr val="B27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4201" autoAdjust="0"/>
  </p:normalViewPr>
  <p:slideViewPr>
    <p:cSldViewPr snapToGrid="0">
      <p:cViewPr varScale="1">
        <p:scale>
          <a:sx n="65" d="100"/>
          <a:sy n="65" d="100"/>
        </p:scale>
        <p:origin x="1930" y="48"/>
      </p:cViewPr>
      <p:guideLst>
        <p:guide orient="horz" pos="2160"/>
        <p:guide pos="2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D346D07-3555-4D24-91F5-F72B4FF86B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EB9C43C-DF4C-4192-82F5-E9EEC6B4D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F61782A1-8A79-4CF0-A9B7-38C2358385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685800"/>
            <a:ext cx="46863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F7CBE069-F4A7-4826-818B-99A5986B2A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C1365E0E-22AB-4290-8967-6448614D99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16E14ACC-7343-4334-943D-EBD440D17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38C4FF7-75A6-4BBA-94D9-3B7F6A84BE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6C0366-A7B7-40D3-9533-1E0624BE0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BDBAA8-5D28-49AB-9390-6C4B741B9CAE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D65B3B7-3EE1-48FA-8272-D87EE1EA3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4F7C6A26-23F8-4BF0-B4AB-197744C3C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4FF7-75A6-4BBA-94D9-3B7F6A84BE76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3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4FF7-75A6-4BBA-94D9-3B7F6A84BE7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C4FF7-75A6-4BBA-94D9-3B7F6A84BE76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55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Slide URM_PPT1.jpg">
            <a:extLst>
              <a:ext uri="{FF2B5EF4-FFF2-40B4-BE49-F238E27FC236}">
                <a16:creationId xmlns:a16="http://schemas.microsoft.com/office/drawing/2014/main" id="{09DC0139-CBD7-4DA3-A0AA-185157799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001000" cy="1143000"/>
          </a:xfrm>
        </p:spPr>
        <p:txBody>
          <a:bodyPr anchor="ctr"/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>
            <a:lvl1pPr marL="0" indent="0" algn="ctr">
              <a:buFont typeface="Verdana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59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786DDF-9A62-4E77-838C-4CD77EDBC9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6B10165-E4F1-4459-AA92-CC0750A80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91E1F-865A-4ED2-9D11-F515CC82B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0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613" y="244475"/>
            <a:ext cx="2046287" cy="5027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244475"/>
            <a:ext cx="5986463" cy="5027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9ECBB7-12D9-4BAE-8C8A-527461995C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D8D958B-BFC6-47D1-A22E-63BFEB500F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7F2C0-0815-48E1-A9AD-AA6CC9EDE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3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0" y="244475"/>
            <a:ext cx="8086725" cy="747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3750" y="1230313"/>
            <a:ext cx="8185150" cy="4041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11403E-0772-4B73-B66F-40D273DC92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B9CD036-4638-44EC-A7F8-8F5A4BC817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DD504-7CAF-4AAD-BD6F-02B57E0FF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67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EF5E5B-4A18-42F5-9D03-CFA229E7E7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8B9464-0F75-4FBA-801E-D7AE671B73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1562-3C61-4CC8-A5C4-995378DAB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06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4406900"/>
            <a:ext cx="79676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906713"/>
            <a:ext cx="79676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70C187-B638-45A8-8A56-0432BCA89F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B11A3A-5E40-44C7-A239-8BA9620735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16A60-4746-4A4A-92F2-779A76F83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3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230313"/>
            <a:ext cx="4016375" cy="404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30313"/>
            <a:ext cx="4016375" cy="404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C89F1-2111-45C2-AC8C-51999B7D8F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14A776B-5CED-4FDE-9F64-02C81ABCCF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644BF-3E55-4582-8219-E33203EDE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5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359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1535113"/>
            <a:ext cx="4141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2174875"/>
            <a:ext cx="41417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0913" y="1535113"/>
            <a:ext cx="4143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2174875"/>
            <a:ext cx="4143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58A876-FA25-4F34-BF45-1B6D5F77C5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5264A00-1F58-480C-8EE2-3675867B4F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86140-1FFC-4FFE-B479-21577ABC6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33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32E8CC-7B95-40EA-8BA3-1B2D811F5F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CB18F334-3D53-45AD-9F6F-9F9E34647C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F3028-B1DD-45BD-99F2-B53B8C8A4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09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E98B63C-2EFF-48D9-9046-6980B8A620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D176B90-0BC8-4798-B1FC-9CA4965B76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38402-59AD-4AC9-AE4E-16070C167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6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73050"/>
            <a:ext cx="3084512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950" y="273050"/>
            <a:ext cx="5240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1435100"/>
            <a:ext cx="30845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ADD5E7-B2AA-4154-95A3-8CB92629F5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C620188-9956-49EA-B26E-A090ED0562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F7D88-1B19-4AB5-8547-E74CCB5F0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0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738" y="4800600"/>
            <a:ext cx="5624512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6738" y="612775"/>
            <a:ext cx="56245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6738" y="5367338"/>
            <a:ext cx="562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29B9F5-851C-4594-8D8A-BC3AEC3656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23A83ED-3B60-4B66-8B78-CB0BDEAA59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7FDFB-5583-4081-812D-E934F4772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21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ext 2 URM_PPT1.jpg">
            <a:extLst>
              <a:ext uri="{FF2B5EF4-FFF2-40B4-BE49-F238E27FC236}">
                <a16:creationId xmlns:a16="http://schemas.microsoft.com/office/drawing/2014/main" id="{3331A0DF-7EC2-4A66-8ED5-0413C32C1F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CC1CE29B-A37C-447E-8B3F-1E36866B5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82650" y="244475"/>
            <a:ext cx="8086725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39DEDAE-D0E5-4FB6-947C-94C86751D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230313"/>
            <a:ext cx="818515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A20A95F-3ED2-40BA-B5E7-5B85241A3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1688" y="5399088"/>
            <a:ext cx="3849687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28688">
              <a:lnSpc>
                <a:spcPct val="110000"/>
              </a:lnSpc>
              <a:spcBef>
                <a:spcPct val="20000"/>
              </a:spcBef>
              <a:defRPr sz="9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41C79AE1-2FFD-4DB8-A413-EA531EA375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5613" y="5367338"/>
            <a:ext cx="2189162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833438">
              <a:lnSpc>
                <a:spcPct val="110000"/>
              </a:lnSpc>
              <a:defRPr sz="1100"/>
            </a:lvl1pPr>
          </a:lstStyle>
          <a:p>
            <a:fld id="{00BD7B13-4A13-4C46-B78D-6F2E0CEEDA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+mj-lt"/>
          <a:ea typeface="+mj-ea"/>
          <a:cs typeface="ＭＳ Ｐゴシック" charset="0"/>
        </a:defRPr>
      </a:lvl1pPr>
      <a:lvl2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833438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833438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6pPr>
      <a:lvl7pPr marL="914400" algn="l" defTabSz="833438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7pPr>
      <a:lvl8pPr marL="1371600" algn="l" defTabSz="833438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8pPr>
      <a:lvl9pPr marL="1828800" algn="l" defTabSz="833438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rgbClr val="19458D"/>
          </a:solidFill>
          <a:latin typeface="Verdana" charset="0"/>
          <a:ea typeface="ＭＳ Ｐゴシック" charset="0"/>
        </a:defRPr>
      </a:lvl9pPr>
    </p:titleStyle>
    <p:bodyStyle>
      <a:lvl1pPr marL="107950" indent="-107950" algn="l" defTabSz="928688" rtl="0" eaLnBrk="0" fontAlgn="base" hangingPunct="0">
        <a:lnSpc>
          <a:spcPct val="140000"/>
        </a:lnSpc>
        <a:spcBef>
          <a:spcPct val="50000"/>
        </a:spcBef>
        <a:spcAft>
          <a:spcPct val="0"/>
        </a:spcAft>
        <a:buFont typeface="Verdana" panose="020B0604030504040204" pitchFamily="34" charset="0"/>
        <a:buChar char=" "/>
        <a:defRPr sz="17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73063" indent="-158750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636588" indent="-158750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890588" indent="-149225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4pPr>
      <a:lvl5pPr marL="1155700" indent="-158750" algn="l" defTabSz="928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5pPr>
      <a:lvl6pPr marL="1612900" indent="-158750" algn="l" defTabSz="928688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6pPr>
      <a:lvl7pPr marL="2070100" indent="-158750" algn="l" defTabSz="928688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7pPr>
      <a:lvl8pPr marL="2527300" indent="-158750" algn="l" defTabSz="928688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8pPr>
      <a:lvl9pPr marL="2984500" indent="-158750" algn="l" defTabSz="928688" rtl="0" fontAlgn="base">
        <a:lnSpc>
          <a:spcPct val="140000"/>
        </a:lnSpc>
        <a:spcBef>
          <a:spcPct val="0"/>
        </a:spcBef>
        <a:spcAft>
          <a:spcPct val="0"/>
        </a:spcAft>
        <a:buSzPct val="85000"/>
        <a:buChar char="•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_Laprime@URMC.Rochester.edu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7F90E865-CE07-4663-B66D-2631880307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3820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Behavioral </a:t>
            </a:r>
            <a:r>
              <a:rPr lang="en-US" sz="3200" dirty="0">
                <a:cs typeface="+mj-cs"/>
              </a:rPr>
              <a:t>Crisis </a:t>
            </a:r>
            <a:r>
              <a:rPr lang="en-US" sz="3200" dirty="0" smtClean="0">
                <a:cs typeface="+mj-cs"/>
              </a:rPr>
              <a:t>in Individuals </a:t>
            </a:r>
            <a:r>
              <a:rPr lang="en-US" sz="3200" dirty="0">
                <a:cs typeface="+mj-cs"/>
              </a:rPr>
              <a:t>with </a:t>
            </a:r>
            <a:r>
              <a:rPr lang="en-US" sz="3200" dirty="0" smtClean="0">
                <a:cs typeface="+mj-cs"/>
              </a:rPr>
              <a:t>Severe Autism: Understanding the Need</a:t>
            </a:r>
            <a:r>
              <a:rPr lang="en-US" sz="3200" dirty="0">
                <a:cs typeface="+mj-cs"/>
              </a:rPr>
              <a:t/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/>
            </a:r>
            <a:br>
              <a:rPr lang="en-US" sz="3200" dirty="0">
                <a:cs typeface="+mj-cs"/>
              </a:rPr>
            </a:br>
            <a:endParaRPr lang="en-US" sz="3200" dirty="0">
              <a:cs typeface="+mj-cs"/>
            </a:endParaRP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2AC324D5-5924-4C15-805F-68DC3F589A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</a:pPr>
            <a:r>
              <a:rPr lang="en-US" b="1" dirty="0"/>
              <a:t>Amanda P. Laprime, Ph.D., BCBA-D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</a:pPr>
            <a:r>
              <a:rPr lang="en-US" b="1" dirty="0"/>
              <a:t>Assistant Professor of Pediatrics </a:t>
            </a:r>
            <a:endParaRPr lang="en-US" b="1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</a:pPr>
            <a:r>
              <a:rPr lang="en-US" b="1" dirty="0" smtClean="0"/>
              <a:t>Direction of Intensive Behavior Program</a:t>
            </a:r>
            <a:endParaRPr lang="en-US" b="1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</a:pPr>
            <a:endParaRPr lang="en-US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</a:pPr>
            <a:r>
              <a:rPr lang="en-US" dirty="0" smtClean="0"/>
              <a:t>Division </a:t>
            </a:r>
            <a:r>
              <a:rPr lang="en-US" dirty="0"/>
              <a:t>of Transitional Care Medicine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</a:pPr>
            <a:r>
              <a:rPr lang="en-US" dirty="0"/>
              <a:t>Division of Developmental and Behavioral Pediatrics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</a:pPr>
            <a:r>
              <a:rPr lang="en-US" dirty="0"/>
              <a:t>Department of Pediatrics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4" y="5730240"/>
            <a:ext cx="2250204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Problem-Continued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04" y="992188"/>
            <a:ext cx="8185150" cy="4041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Lack of residential, respite, and other higher level of care options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Shortage of specialized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Lack of supports for family members (also experiencing the crisis)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err="1" smtClean="0"/>
              <a:t>Silo’d</a:t>
            </a:r>
            <a:r>
              <a:rPr lang="en-US" sz="1900" dirty="0" smtClean="0"/>
              <a:t> and fragmented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Reduced options as an individual ages, increasing the probability of crisis events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i="1" dirty="0" smtClean="0"/>
              <a:t>Multiple groups, agencies, stakeholders, advocates trying to solve the issue without working together to define and advocate for the same outcome! </a:t>
            </a:r>
            <a:endParaRPr lang="en-US" sz="19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Mental health crisis vs. Behavioral 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Emergency services vs. Crisis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Service system that best supports individual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Treatment for the challenge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“One </a:t>
            </a:r>
            <a:r>
              <a:rPr lang="en-US" sz="2000" dirty="0"/>
              <a:t>surprising finding was the large number of children with autism seen in the ER for psychotic disorders. </a:t>
            </a:r>
            <a:r>
              <a:rPr lang="en-US" sz="2000" dirty="0" smtClean="0"/>
              <a:t>Dr. Vasa, a renown psychiatrist from KKI suspects </a:t>
            </a:r>
            <a:r>
              <a:rPr lang="en-US" sz="2000" dirty="0"/>
              <a:t>that this is largely a misdiagnosis. </a:t>
            </a:r>
            <a:r>
              <a:rPr lang="en-US" sz="2000" b="1" i="1" dirty="0"/>
              <a:t>“Individuals with autism can have a psychotic disorder, but we think this is </a:t>
            </a:r>
            <a:r>
              <a:rPr lang="en-US" sz="2000" b="1" i="1" dirty="0" smtClean="0"/>
              <a:t>often a </a:t>
            </a:r>
            <a:r>
              <a:rPr lang="en-US" sz="2000" b="1" i="1" dirty="0"/>
              <a:t>misinterpretation of the </a:t>
            </a:r>
            <a:r>
              <a:rPr lang="en-US" sz="2000" b="1" i="1" dirty="0" smtClean="0"/>
              <a:t>[individuals] behavior </a:t>
            </a:r>
            <a:r>
              <a:rPr lang="en-US" sz="2000" b="1" i="1" dirty="0"/>
              <a:t>that occurred in the context of the child’s underlying language, cognitive and social impairments,” </a:t>
            </a:r>
            <a:r>
              <a:rPr lang="en-US" sz="2000" dirty="0"/>
              <a:t>she says</a:t>
            </a:r>
            <a:r>
              <a:rPr lang="en-US" sz="2000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sz="800" dirty="0"/>
              <a:t>Kalb, L.G., Stuart, E.A., Freedman, B., </a:t>
            </a:r>
            <a:r>
              <a:rPr lang="en-US" sz="800" dirty="0" err="1"/>
              <a:t>Zablotsky</a:t>
            </a:r>
            <a:r>
              <a:rPr lang="en-US" sz="800" dirty="0"/>
              <a:t>, B &amp; Vasa, R. (2012) Psychiatric-related emergency department visits among children with an autism spectrum disorder. Pediatric Emergency Care. 2012 Dec;28(12):1269-76.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6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Options?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8313" y="1417638"/>
            <a:ext cx="4141787" cy="639762"/>
          </a:xfrm>
        </p:spPr>
        <p:txBody>
          <a:bodyPr/>
          <a:lstStyle/>
          <a:p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Emergency responders</a:t>
            </a:r>
          </a:p>
          <a:p>
            <a:r>
              <a:rPr lang="en-US" sz="2000" dirty="0" smtClean="0"/>
              <a:t>Mobile crisis team </a:t>
            </a:r>
          </a:p>
          <a:p>
            <a:r>
              <a:rPr lang="en-US" sz="2000" dirty="0" smtClean="0"/>
              <a:t>Emergency department</a:t>
            </a:r>
          </a:p>
          <a:p>
            <a:r>
              <a:rPr lang="en-US" sz="2000" dirty="0" smtClean="0"/>
              <a:t>Acute inpatient </a:t>
            </a:r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60913" y="1384301"/>
            <a:ext cx="4143375" cy="639762"/>
          </a:xfrm>
        </p:spPr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10100" y="1994755"/>
            <a:ext cx="4651131" cy="39512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Mobile crisis team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Stabilization program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Intensive outpatient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Intensive in-home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Intensive care coordination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… and others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02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for the Individual &amp;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17" y="1194121"/>
            <a:ext cx="8383558" cy="372414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Lack of adequate psychiatric and medical diagnoses and stabilization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Failure to stabilize with intensive behavior support and teaching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Lack of adequate staffing support in the home environment 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Services not being available </a:t>
            </a:r>
            <a:r>
              <a:rPr lang="en-US" sz="1800" i="1" dirty="0" smtClean="0"/>
              <a:t>(in-person!) </a:t>
            </a:r>
            <a:r>
              <a:rPr lang="en-US" sz="1800" dirty="0" smtClean="0"/>
              <a:t>at the moment of the emergency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Owning </a:t>
            </a:r>
            <a:r>
              <a:rPr lang="en-US" sz="1800" dirty="0"/>
              <a:t>and telling the story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Fear </a:t>
            </a:r>
            <a:r>
              <a:rPr lang="en-US" sz="1800" dirty="0"/>
              <a:t>of community responders and </a:t>
            </a:r>
            <a:r>
              <a:rPr lang="en-US" sz="1800" dirty="0" smtClean="0"/>
              <a:t>emergency medical settings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Misunderstanding of resources (mental health vs. behavioral </a:t>
            </a:r>
            <a:r>
              <a:rPr lang="en-US" sz="1800" dirty="0" smtClean="0"/>
              <a:t>intervention)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4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Challenge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/>
              <a:t>Understanding the scope of the crisis problem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Defining a full continuum of care for ASD/IDD individuals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Advocating for multi-system support for establishing a continuum of care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Getting feedback from caregivers and providers on how to improve this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0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Utility of Crisis Services in Region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Survey sent to community caregivers, providers</a:t>
            </a:r>
            <a:r>
              <a:rPr lang="en-US" sz="1900" dirty="0"/>
              <a:t> </a:t>
            </a:r>
            <a:r>
              <a:rPr lang="en-US" sz="1900" dirty="0" smtClean="0"/>
              <a:t>who support individuals with ASD and have utilized crisis services in past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Survey also sent to known mobile crisis teams, NY Start (CSIDD), and FSS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37 respondents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72" y="3407093"/>
            <a:ext cx="7040879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Complete Data Analysis?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396" y="1158875"/>
            <a:ext cx="8185150" cy="4041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Stakeholders, funders, governmental agencies, and leadership at the state, national, and community level often </a:t>
            </a:r>
            <a:r>
              <a:rPr lang="en-US" sz="1800" b="1" dirty="0" smtClean="0"/>
              <a:t>fail to understand the gaps between the services provided and the experiences of those who utilize the services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We must look at trends year after year, and </a:t>
            </a:r>
            <a:r>
              <a:rPr lang="en-US" sz="1800" b="1" dirty="0" smtClean="0"/>
              <a:t>articulate how and if current services are or are not </a:t>
            </a:r>
            <a:r>
              <a:rPr lang="en-US" sz="1800" dirty="0" smtClean="0"/>
              <a:t>addressing these challenges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We must </a:t>
            </a:r>
            <a:r>
              <a:rPr lang="en-US" sz="1800" b="1" dirty="0" smtClean="0"/>
              <a:t>tie the data to social, fiscal, and health equity impact across entities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When we show </a:t>
            </a:r>
            <a:r>
              <a:rPr lang="en-US" sz="1800" b="1" dirty="0" smtClean="0"/>
              <a:t>cost savings, increased health equity, reduction of the “domino effect” </a:t>
            </a:r>
            <a:r>
              <a:rPr lang="en-US" sz="1800" dirty="0" smtClean="0"/>
              <a:t>we are likely to get long term solutions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Available in Region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64" y="992188"/>
            <a:ext cx="8694695" cy="40417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Mobile crisis teams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Psychiatric ED &amp; Inpatient psychiatric programs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Family Support Services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Respite opportunities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Stabilization programs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NY START (CSIDD)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Specialized SW team to respond to Mental Health Crisis with 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… and many other supports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doctoral level behavior analyst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faculty at the University of Rochester Medical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Developed first Intensive Behavior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sister of a man with autism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passionate advocate for preventing crisis events and supporting those individuals and their families who experience crisis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person who doesn’t accept being told “No”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Data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9098"/>
            <a:ext cx="5512473" cy="4160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Data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9098"/>
            <a:ext cx="5512473" cy="41605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10231" y="992188"/>
            <a:ext cx="5588394" cy="46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0547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on Crisis Support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37" y="1462601"/>
            <a:ext cx="8923995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Responder Areas of Expertise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0656"/>
            <a:ext cx="4798433" cy="3931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8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Responder Areas of Expertise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0656"/>
            <a:ext cx="4798433" cy="3931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6300" y="1612106"/>
            <a:ext cx="46863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3089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150" y="1163955"/>
            <a:ext cx="8009523" cy="43891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71293" y="1899137"/>
            <a:ext cx="15943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chemeClr val="tx2"/>
                </a:solidFill>
                <a:latin typeface="Calibri (Body)"/>
                <a:cs typeface="Calibri" panose="020F0502020204030204" pitchFamily="34" charset="0"/>
              </a:rPr>
              <a:t>In Home </a:t>
            </a:r>
          </a:p>
          <a:p>
            <a:pPr algn="l"/>
            <a:r>
              <a:rPr lang="en-US" sz="1200" b="1" dirty="0" smtClean="0">
                <a:solidFill>
                  <a:schemeClr val="tx2"/>
                </a:solidFill>
                <a:latin typeface="Calibri (Body)"/>
                <a:cs typeface="Calibri" panose="020F0502020204030204" pitchFamily="34" charset="0"/>
              </a:rPr>
              <a:t>Behavior Support</a:t>
            </a:r>
          </a:p>
        </p:txBody>
      </p:sp>
    </p:spTree>
    <p:extLst>
      <p:ext uri="{BB962C8B-B14F-4D97-AF65-F5344CB8AC3E}">
        <p14:creationId xmlns:p14="http://schemas.microsoft.com/office/powerpoint/2010/main" val="23954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Current State of Crisis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565" y="1158875"/>
            <a:ext cx="8185150" cy="4041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We consistently hear from key stakeholders that there are efforts underway or new programs being developed to address this 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Caregivers and providers continue to stress that the issue of crisis is increasing, instead of decreasing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Caregivers and providers continue to articulate that the current services do not meet the need either in terms of:</a:t>
            </a:r>
          </a:p>
          <a:p>
            <a:pPr marL="557213" lvl="1" indent="-342900">
              <a:buAutoNum type="arabicParenBoth"/>
            </a:pPr>
            <a:r>
              <a:rPr lang="en-US" sz="1900" dirty="0" smtClean="0"/>
              <a:t>Model </a:t>
            </a:r>
          </a:p>
          <a:p>
            <a:pPr marL="557213" lvl="1" indent="-342900">
              <a:buAutoNum type="arabicParenBoth"/>
            </a:pPr>
            <a:r>
              <a:rPr lang="en-US" sz="1900" dirty="0" smtClean="0"/>
              <a:t>Time to intervention</a:t>
            </a:r>
          </a:p>
          <a:p>
            <a:pPr marL="557213" lvl="1" indent="-342900">
              <a:buAutoNum type="arabicParenBoth"/>
            </a:pPr>
            <a:r>
              <a:rPr lang="en-US" sz="1900" dirty="0" smtClean="0"/>
              <a:t>Intensity </a:t>
            </a:r>
          </a:p>
          <a:p>
            <a:pPr marL="557213" lvl="1" indent="-342900">
              <a:buAutoNum type="arabicParenBoth"/>
            </a:pPr>
            <a:r>
              <a:rPr lang="en-US" sz="1900" dirty="0" smtClean="0"/>
              <a:t>Inclusivity of those with profound autism across the age range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3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Data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Purpose: </a:t>
            </a:r>
            <a:r>
              <a:rPr lang="en-US" sz="2000" dirty="0" smtClean="0"/>
              <a:t>To understand the numbers of individuals with I/DD who were utilizing psychiatric emergency or inpatient services over 4 fiscal years and to evaluate</a:t>
            </a:r>
          </a:p>
          <a:p>
            <a:pPr lvl="1"/>
            <a:r>
              <a:rPr lang="en-US" sz="2000" dirty="0" smtClean="0"/>
              <a:t>Trends (increasing, decreasing, stability)</a:t>
            </a:r>
          </a:p>
          <a:p>
            <a:pPr lvl="1"/>
            <a:r>
              <a:rPr lang="en-US" sz="2000" dirty="0" smtClean="0"/>
              <a:t>Population information</a:t>
            </a:r>
          </a:p>
          <a:p>
            <a:pPr lvl="1"/>
            <a:r>
              <a:rPr lang="en-US" sz="2000" dirty="0" smtClean="0"/>
              <a:t>Treatment </a:t>
            </a:r>
          </a:p>
          <a:p>
            <a:pPr lvl="1"/>
            <a:r>
              <a:rPr lang="en-US" sz="2000" dirty="0" smtClean="0"/>
              <a:t>Other factors (such as cost) that would help us advocate for program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7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72232"/>
            <a:ext cx="8435975" cy="1143000"/>
          </a:xfrm>
        </p:spPr>
        <p:txBody>
          <a:bodyPr/>
          <a:lstStyle/>
          <a:p>
            <a:r>
              <a:rPr lang="en-US" dirty="0" smtClean="0"/>
              <a:t>Data Analysis: Number </a:t>
            </a:r>
            <a:r>
              <a:rPr lang="en-US" smtClean="0"/>
              <a:t>and Frequency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312" y="2494756"/>
            <a:ext cx="4141787" cy="24648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72232"/>
            <a:ext cx="8435975" cy="1143000"/>
          </a:xfrm>
        </p:spPr>
        <p:txBody>
          <a:bodyPr/>
          <a:lstStyle/>
          <a:p>
            <a:r>
              <a:rPr lang="en-US" dirty="0" smtClean="0"/>
              <a:t>Data Analysis: Number </a:t>
            </a:r>
            <a:r>
              <a:rPr lang="en-US" smtClean="0"/>
              <a:t>and Frequency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312" y="2494756"/>
            <a:ext cx="4141787" cy="24648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Adult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33925" y="2494756"/>
            <a:ext cx="4143375" cy="26670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Issue at Hand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565" y="1097778"/>
            <a:ext cx="8185150" cy="9819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2079702"/>
            <a:ext cx="7475910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19" y="3520167"/>
            <a:ext cx="7095249" cy="147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524" y="3263896"/>
            <a:ext cx="333613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children?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33265"/>
            <a:ext cx="9372600" cy="23774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6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children?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33265"/>
            <a:ext cx="9372600" cy="23774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1072"/>
            <a:ext cx="9372601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adults?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182"/>
            <a:ext cx="9284677" cy="23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adults?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182"/>
            <a:ext cx="9284677" cy="2383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33263"/>
            <a:ext cx="93726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Evaluation/Treatment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359" y="2292350"/>
            <a:ext cx="4141787" cy="247968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Evaluation/Treatment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359" y="2292350"/>
            <a:ext cx="4141787" cy="24796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Adult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60913" y="2276022"/>
            <a:ext cx="4143375" cy="249600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Stay &amp; Recidivism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	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210"/>
          <a:stretch/>
        </p:blipFill>
        <p:spPr>
          <a:xfrm>
            <a:off x="362806" y="3043555"/>
            <a:ext cx="4141787" cy="22870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92" y="1417638"/>
            <a:ext cx="1869634" cy="16459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Stay &amp; Recidivism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	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5210"/>
          <a:stretch/>
        </p:blipFill>
        <p:spPr>
          <a:xfrm>
            <a:off x="362806" y="3043555"/>
            <a:ext cx="4141787" cy="22870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Adult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1400" y="3097758"/>
            <a:ext cx="4143375" cy="226958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290" y="1306195"/>
            <a:ext cx="1934785" cy="1737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492" y="1417638"/>
            <a:ext cx="186963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All Mean?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3073" y="1158875"/>
            <a:ext cx="8185150" cy="40417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Almost 50% of children and 20% of adults who utilize psychiatric hospital services in our system have autism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We tend to see the highest levels of utilization in the adolescent and early adult years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 Children and adults come to the hospital for very different reasons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This population is rarely admitted for inpatient psychiatric treatment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Children with LOS over 50 days is increasing dramatically </a:t>
            </a:r>
            <a:r>
              <a:rPr lang="en-US" sz="1800" i="1" dirty="0" smtClean="0"/>
              <a:t>(Most of these individuals are boarding for a safe disposition)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Adult numbers remain somewhat consistent, with a slight decrease in LOS over the last 2 years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386140-1FFC-4FFE-B479-21577ABC6E5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3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Move Forward?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Create a fiscal analysis to show cost savings or cost offset to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Define an optimal continuum of care (i.e., prevent, triage, and support the crisis to PREVENT the emergency)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Ensure the continuum exists regionally across 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Work with state and national stakeholders to ensure funding is aligned to continuum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smtClean="0"/>
              <a:t>Expect that any individual max need to utilize different services across the continuum at any point in their life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6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Children, Adolescents, and Adults with Autism, most of which also have I/DD, who experience a mental health or behavioral health crisis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For today’s talk- the focus will be on those individuals with severe or profound autism </a:t>
            </a:r>
          </a:p>
          <a:p>
            <a:pPr marL="0" indent="0">
              <a:buNone/>
            </a:pPr>
            <a:r>
              <a:rPr lang="en-US" sz="2000" dirty="0"/>
              <a:t>	Social, developmental, and cognitive challenges of this </a:t>
            </a:r>
            <a:r>
              <a:rPr lang="en-US" sz="2000" dirty="0" smtClean="0"/>
              <a:t>	subset </a:t>
            </a:r>
            <a:r>
              <a:rPr lang="en-US" sz="2000" dirty="0"/>
              <a:t>of the autism population may result in acute </a:t>
            </a:r>
            <a:r>
              <a:rPr lang="en-US" sz="2000" dirty="0" smtClean="0"/>
              <a:t>	crisis </a:t>
            </a:r>
            <a:r>
              <a:rPr lang="en-US" sz="2000" dirty="0"/>
              <a:t>events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caregivers of those individuals already defined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assessed a continuum of care?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382" y="1158875"/>
            <a:ext cx="2997915" cy="4041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7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comprehensive continuum consider?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44" y="1158875"/>
            <a:ext cx="8486531" cy="4041775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Must be considerate of the environmental and developmental needs of the individuals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Must view the family as assets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Must be urgent and flexibly responsive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Able to support those who needs vary depending on: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Underlying behavioral health or neurodevelopmental vulnerabilities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Exposure to trauma and adverse childhood experiences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Exposure to adverse social determines of health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Presence of a life transition or relationship stress</a:t>
            </a:r>
            <a:endParaRPr lang="en-US" sz="18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Any of these needs can destabilize a family system or individual and create a crisis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Fragmented Crisis Care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184" y="992188"/>
            <a:ext cx="5512038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8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Crisis Continuum of Care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450" y="1230313"/>
            <a:ext cx="6303750" cy="4041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Makeup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Master’s level clinicians trained in urgent care assessment and crisis intervention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Care Coordinators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Family Partners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Registered </a:t>
            </a:r>
            <a:r>
              <a:rPr lang="en-US" sz="1800" dirty="0"/>
              <a:t>N</a:t>
            </a:r>
            <a:r>
              <a:rPr lang="en-US" sz="1800" dirty="0" smtClean="0"/>
              <a:t>urses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Psychiatrist or APP nurses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Board Certified Behavior Analysts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MD or NP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Developmental Pediatrician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Psychologists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9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Needed?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536" y="1362640"/>
            <a:ext cx="7562915" cy="23900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98B9A-B6F5-421F-8AC0-CA2AD07E1D5D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7041" y="1352561"/>
            <a:ext cx="7547410" cy="423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53" b="1" dirty="0">
                <a:solidFill>
                  <a:schemeClr val="tx2">
                    <a:lumMod val="75000"/>
                  </a:schemeClr>
                </a:solidFill>
              </a:rPr>
              <a:t>Integrated </a:t>
            </a:r>
            <a:r>
              <a:rPr lang="en-US" sz="2153" b="1" dirty="0" smtClean="0">
                <a:solidFill>
                  <a:schemeClr val="tx2">
                    <a:lumMod val="75000"/>
                  </a:schemeClr>
                </a:solidFill>
              </a:rPr>
              <a:t>Care </a:t>
            </a:r>
            <a:r>
              <a:rPr lang="en-US" sz="2153" b="1" dirty="0">
                <a:solidFill>
                  <a:schemeClr val="tx2">
                    <a:lumMod val="75000"/>
                  </a:schemeClr>
                </a:solidFill>
              </a:rPr>
              <a:t>Across the Continuum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11535" y="1860612"/>
            <a:ext cx="7562915" cy="1951453"/>
          </a:xfrm>
          <a:prstGeom prst="roundRect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70295" tIns="35147" rIns="70295" bIns="35147" numCol="1" rtlCol="0" anchor="t" anchorCtr="0" compatLnSpc="1">
            <a:prstTxWarp prst="textNoShape">
              <a:avLst/>
            </a:prstTxWarp>
          </a:bodyPr>
          <a:lstStyle/>
          <a:p>
            <a:pPr defTabSz="713975"/>
            <a:endParaRPr lang="en-US" sz="615">
              <a:latin typeface="Verdana" pitchFamily="1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979877" y="1892644"/>
            <a:ext cx="314200" cy="4219873"/>
          </a:xfrm>
          <a:prstGeom prst="rightBrace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295" tIns="35147" rIns="70295" bIns="35147" numCol="1" rtlCol="0" anchor="t" anchorCtr="0" compatLnSpc="1">
            <a:prstTxWarp prst="textNoShape">
              <a:avLst/>
            </a:prstTxWarp>
          </a:bodyPr>
          <a:lstStyle/>
          <a:p>
            <a:pPr defTabSz="713975"/>
            <a:endParaRPr lang="en-US" sz="615">
              <a:latin typeface="Verdana" pitchFamily="1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5400000">
            <a:off x="6646255" y="2231484"/>
            <a:ext cx="314198" cy="3542192"/>
          </a:xfrm>
          <a:prstGeom prst="rightBrace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295" tIns="35147" rIns="70295" bIns="35147" numCol="1" rtlCol="0" anchor="t" anchorCtr="0" compatLnSpc="1">
            <a:prstTxWarp prst="textNoShape">
              <a:avLst/>
            </a:prstTxWarp>
          </a:bodyPr>
          <a:lstStyle/>
          <a:p>
            <a:pPr defTabSz="713975"/>
            <a:endParaRPr lang="en-US" sz="615">
              <a:latin typeface="Verdana" pitchFamily="1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 flipH="1">
            <a:off x="1331896" y="2712370"/>
            <a:ext cx="1302070" cy="724465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295" tIns="35147" rIns="70295" bIns="35147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23" b="1" dirty="0">
                <a:solidFill>
                  <a:schemeClr val="bg1"/>
                </a:solidFill>
              </a:rPr>
              <a:t>Early Intervention &amp; Engagement Services</a:t>
            </a:r>
          </a:p>
        </p:txBody>
      </p:sp>
      <p:sp>
        <p:nvSpPr>
          <p:cNvPr id="16" name="Rounded Rectangle 15"/>
          <p:cNvSpPr/>
          <p:nvPr/>
        </p:nvSpPr>
        <p:spPr bwMode="auto">
          <a:xfrm flipH="1">
            <a:off x="3158471" y="2712370"/>
            <a:ext cx="1233739" cy="724464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295" tIns="35147" rIns="70295" bIns="3514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23" dirty="0">
              <a:solidFill>
                <a:schemeClr val="bg1"/>
              </a:solidFill>
            </a:endParaRPr>
          </a:p>
          <a:p>
            <a:pPr algn="ctr"/>
            <a:r>
              <a:rPr lang="en-US" sz="923" b="1" dirty="0">
                <a:solidFill>
                  <a:schemeClr val="bg1"/>
                </a:solidFill>
              </a:rPr>
              <a:t>Outpatient </a:t>
            </a:r>
          </a:p>
          <a:p>
            <a:pPr algn="ctr"/>
            <a:r>
              <a:rPr lang="en-US" sz="923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7" name="Rounded Rectangle 16"/>
          <p:cNvSpPr/>
          <p:nvPr/>
        </p:nvSpPr>
        <p:spPr bwMode="auto">
          <a:xfrm flipH="1">
            <a:off x="4968435" y="2712370"/>
            <a:ext cx="1233739" cy="724464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295" tIns="35147" rIns="70295" bIns="35147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23" b="1" dirty="0">
                <a:solidFill>
                  <a:schemeClr val="bg1"/>
                </a:solidFill>
              </a:rPr>
              <a:t>Acute Intervention</a:t>
            </a:r>
          </a:p>
          <a:p>
            <a:pPr algn="ctr"/>
            <a:r>
              <a:rPr lang="en-US" sz="923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8" name="Rounded Rectangle 17"/>
          <p:cNvSpPr/>
          <p:nvPr/>
        </p:nvSpPr>
        <p:spPr bwMode="auto">
          <a:xfrm flipH="1">
            <a:off x="6816207" y="2712370"/>
            <a:ext cx="1233739" cy="724464"/>
          </a:xfrm>
          <a:prstGeom prst="roundRect">
            <a:avLst/>
          </a:prstGeom>
          <a:solidFill>
            <a:schemeClr val="tx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0295" tIns="35147" rIns="70295" bIns="3514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923" dirty="0">
              <a:solidFill>
                <a:schemeClr val="bg2"/>
              </a:solidFill>
            </a:endParaRPr>
          </a:p>
          <a:p>
            <a:pPr algn="ctr"/>
            <a:r>
              <a:rPr lang="en-US" sz="923" b="1" dirty="0">
                <a:solidFill>
                  <a:schemeClr val="bg1"/>
                </a:solidFill>
              </a:rPr>
              <a:t>Residential and Inpatient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141" y="4123105"/>
            <a:ext cx="9263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solidFill>
                  <a:schemeClr val="tx2"/>
                </a:solidFill>
              </a:rPr>
              <a:t>An integrated team includes medical, behavioral, mental health, care coordination, and community providers who can follow the individual along their journey regardless of where in the continuum they fall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Interim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19" y="1142878"/>
            <a:ext cx="8185150" cy="40417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Articulate your individual needs in clear written format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If you don’t have a safety/crisis plan create one with a provider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Share your plan with local ER and EDs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Know what to expect when calling or utilizing these services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Connect with any resources available- even if they will not meet the need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Meet with providers in your area to understand what they do/don’t offer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Partner with agencies on data analysis and advocacy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Tell your story and give us your feedback!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Advocate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230313"/>
            <a:ext cx="8627208" cy="40417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Tell your story-&gt; Clearly state what the optimal outcomes would be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Be concise, to the point, and repeat!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Support initiatives around CMS funding for stabilization/long term care opportunities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Higher reimbursement rates for complex individuals with autism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CIT training for law enforcement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Join a public advisory group or committee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Identify providers that would benefit from training on autism and crisis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Work with your Medicaid, Medicare, or commercial payers to understand what resources may be available to you and your family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0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859" y="338138"/>
            <a:ext cx="4961338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7496" y="4805362"/>
            <a:ext cx="8086725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+mj-lt"/>
                <a:ea typeface="+mj-ea"/>
                <a:cs typeface="ＭＳ Ｐゴシック" charset="0"/>
              </a:defRPr>
            </a:lvl1pPr>
            <a:lvl2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833438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833438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6pPr>
            <a:lvl7pPr marL="914400" algn="l" defTabSz="833438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7pPr>
            <a:lvl8pPr marL="1371600" algn="l" defTabSz="833438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8pPr>
            <a:lvl9pPr marL="1828800" algn="l" defTabSz="833438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58D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600" kern="0" dirty="0" smtClean="0">
                <a:hlinkClick r:id="rId3"/>
              </a:rPr>
              <a:t>Amanda_Laprime@URMC.Rochester.edu</a:t>
            </a:r>
            <a:r>
              <a:rPr lang="en-US" sz="1600" kern="0" dirty="0" smtClean="0"/>
              <a:t>         Michelle.Bagby@tn.gov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1496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A906914-E619-450E-8B20-E412255F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833438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defTabSz="833438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defTabSz="833438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defTabSz="833438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33438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r" defTabSz="833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r" defTabSz="833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r" defTabSz="833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r" defTabSz="8334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44D3F7-9BB4-466F-BEEA-2B7B5EBF8695}" type="slidenum">
              <a:rPr lang="en-US" altLang="en-US" sz="1100"/>
              <a:pPr eaLnBrk="1" hangingPunct="1"/>
              <a:t>49</a:t>
            </a:fld>
            <a:endParaRPr lang="en-US" altLang="en-US" sz="1100"/>
          </a:p>
        </p:txBody>
      </p:sp>
      <p:pic>
        <p:nvPicPr>
          <p:cNvPr id="18434" name="Picture 2" descr="Closer 1 URM_PPT1.jpg">
            <a:extLst>
              <a:ext uri="{FF2B5EF4-FFF2-40B4-BE49-F238E27FC236}">
                <a16:creationId xmlns:a16="http://schemas.microsoft.com/office/drawing/2014/main" id="{EBCF52CF-6B96-4101-A893-E1F27F8D8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Families?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Dedicated advocates for their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Have sought out experts and expertise locally, nationally, or both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Have tried all the “things” they were told to 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Are looking to ensure their child, themselves, and their family are safe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Crisis, a definition: “a time of intense difficulty, trouble, or danger; a time when a difficult or important decision must be made</a:t>
            </a:r>
            <a:r>
              <a:rPr lang="en-US" dirty="0" smtClean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AutoShape 2" descr="China's Evergrande Crisis Is Just The Tip Of The Iceberg (OTCMKTS:EGRNF) |  Seeking Alp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702" y="2351246"/>
            <a:ext cx="41506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 vs.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15" y="1230313"/>
            <a:ext cx="8463085" cy="4041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Emergency is defined as “a relatively abrupt sudden situation in which there is an imminent risk of harm”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(1) suicide, (2) physical harm to other, (3) states of 	seriously impaired judgment in which the individual is 	endangered or (4) risk to a defenseless victim. 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crisis is a “loss of psychological equilibrium’ and lasts longer than an emergency, but has a decreased risk of danger to self of others than an emergency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7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Vary greatly by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Generally inclusive of the following (but not limited)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Mobile crisis teams </a:t>
            </a:r>
            <a:r>
              <a:rPr lang="en-US" sz="2000" i="1" dirty="0" smtClean="0"/>
              <a:t>(Both emergency and crisis)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Emergency responders </a:t>
            </a:r>
            <a:r>
              <a:rPr lang="en-US" sz="2000" i="1" dirty="0" smtClean="0"/>
              <a:t>(Emergency)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In-home family support services </a:t>
            </a:r>
            <a:r>
              <a:rPr lang="en-US" sz="2000" i="1" dirty="0" smtClean="0"/>
              <a:t>(Crisis)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Emergency departments  </a:t>
            </a:r>
            <a:r>
              <a:rPr lang="en-US" sz="2000" i="1" dirty="0" smtClean="0"/>
              <a:t>(Emergency)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Inpatient programs (</a:t>
            </a:r>
            <a:r>
              <a:rPr lang="en-US" sz="2000" i="1" dirty="0" smtClean="0"/>
              <a:t>Crisis</a:t>
            </a:r>
            <a:r>
              <a:rPr lang="en-US" sz="20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Respite (</a:t>
            </a:r>
            <a:r>
              <a:rPr lang="en-US" sz="2000" i="1" dirty="0" smtClean="0"/>
              <a:t>Emergency or Crisis)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Stabilization programs (Crisis)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788" y="992188"/>
            <a:ext cx="8497587" cy="40417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Limited service options compared to the need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The scope of the problem is not well understood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Crisis services fail to address the underlying issues that resulted in the crisis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Lack of integrated, continuum of care models to prevent and address crisis events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Discrepancy and misunderstanding of the etiology of the crisis for those with profound autism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Lack of ongoing, state funded supports to stabilize an individual upon discharge from higher levels of care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800" i="1" dirty="0" smtClean="0"/>
              <a:t>Boelter, presentation Autism 200 Series, Seattle Children’s Hospital)</a:t>
            </a:r>
            <a:endParaRPr lang="en-US" sz="8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DA1562-3C61-4CC8-A5C4-995378DAB3D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467F"/>
      </a:dk2>
      <a:lt2>
        <a:srgbClr val="FFDD00"/>
      </a:lt2>
      <a:accent1>
        <a:srgbClr val="73C167"/>
      </a:accent1>
      <a:accent2>
        <a:srgbClr val="F89828"/>
      </a:accent2>
      <a:accent3>
        <a:srgbClr val="FFFFFF"/>
      </a:accent3>
      <a:accent4>
        <a:srgbClr val="000000"/>
      </a:accent4>
      <a:accent5>
        <a:srgbClr val="BCDDB8"/>
      </a:accent5>
      <a:accent6>
        <a:srgbClr val="E18923"/>
      </a:accent6>
      <a:hlink>
        <a:srgbClr val="EE3224"/>
      </a:hlink>
      <a:folHlink>
        <a:srgbClr val="EC008C"/>
      </a:folHlink>
    </a:clrScheme>
    <a:fontScheme name="Office Them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28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467F"/>
        </a:dk2>
        <a:lt2>
          <a:srgbClr val="FFDD00"/>
        </a:lt2>
        <a:accent1>
          <a:srgbClr val="73C167"/>
        </a:accent1>
        <a:accent2>
          <a:srgbClr val="F89828"/>
        </a:accent2>
        <a:accent3>
          <a:srgbClr val="FFFFFF"/>
        </a:accent3>
        <a:accent4>
          <a:srgbClr val="000000"/>
        </a:accent4>
        <a:accent5>
          <a:srgbClr val="BCDDB8"/>
        </a:accent5>
        <a:accent6>
          <a:srgbClr val="E18923"/>
        </a:accent6>
        <a:hlink>
          <a:srgbClr val="EE3224"/>
        </a:hlink>
        <a:folHlink>
          <a:srgbClr val="EC00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7698B535E484693BD8949ECA84292" ma:contentTypeVersion="2" ma:contentTypeDescription="Create a new document." ma:contentTypeScope="" ma:versionID="6b16a347a769396d3654c8a5e1cfbc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8A36F4F-CA96-4A6A-8F76-4AD9B5178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E4CFDF-10B0-47DB-8FF3-1964B20D160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DEA4B8-86F6-4C08-A3F1-778B01BA992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4B18AA2-0AA8-4A76-84C6-02CEB0A4204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8661</TotalTime>
  <Words>1883</Words>
  <Application>Microsoft Office PowerPoint</Application>
  <PresentationFormat>Custom</PresentationFormat>
  <Paragraphs>271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ＭＳ Ｐゴシック</vt:lpstr>
      <vt:lpstr>Arial</vt:lpstr>
      <vt:lpstr>Calibri</vt:lpstr>
      <vt:lpstr>Calibri (Body)</vt:lpstr>
      <vt:lpstr>Verdana</vt:lpstr>
      <vt:lpstr>Office Theme</vt:lpstr>
      <vt:lpstr>Behavioral Crisis in Individuals with Severe Autism: Understanding the Need  </vt:lpstr>
      <vt:lpstr>Who Am I?</vt:lpstr>
      <vt:lpstr>The Issue at Hand </vt:lpstr>
      <vt:lpstr>Who?</vt:lpstr>
      <vt:lpstr>Who Are the Families?</vt:lpstr>
      <vt:lpstr>What is a Crisis?</vt:lpstr>
      <vt:lpstr>Crisis vs. Emergency</vt:lpstr>
      <vt:lpstr>Service Options</vt:lpstr>
      <vt:lpstr>The Problem</vt:lpstr>
      <vt:lpstr>The Problem-Continued</vt:lpstr>
      <vt:lpstr>Etiology Challenges </vt:lpstr>
      <vt:lpstr>Etiology Challenges </vt:lpstr>
      <vt:lpstr>What Options?</vt:lpstr>
      <vt:lpstr>The Challenges for the Individual &amp; Family </vt:lpstr>
      <vt:lpstr>Defining the Challenge </vt:lpstr>
      <vt:lpstr>The Challenge</vt:lpstr>
      <vt:lpstr>The Utility of Crisis Services in Region 1</vt:lpstr>
      <vt:lpstr>Why Complete Data Analysis? </vt:lpstr>
      <vt:lpstr>Services Available in Region 1</vt:lpstr>
      <vt:lpstr>Population Data </vt:lpstr>
      <vt:lpstr>Population Data </vt:lpstr>
      <vt:lpstr>Perspectives on Crisis Support</vt:lpstr>
      <vt:lpstr>Crisis Responder Areas of Expertise </vt:lpstr>
      <vt:lpstr>Crisis Responder Areas of Expertise </vt:lpstr>
      <vt:lpstr>What is Needed?</vt:lpstr>
      <vt:lpstr>Understanding the Current State of Crisis Events</vt:lpstr>
      <vt:lpstr>Hospital Data Analysis </vt:lpstr>
      <vt:lpstr>Data Analysis: Number and Frequency </vt:lpstr>
      <vt:lpstr>Data Analysis: Number and Frequency </vt:lpstr>
      <vt:lpstr>Who are the children?</vt:lpstr>
      <vt:lpstr>Who are the children?</vt:lpstr>
      <vt:lpstr>Who are the adults?</vt:lpstr>
      <vt:lpstr>Who are the adults?</vt:lpstr>
      <vt:lpstr>Location of Evaluation/Treatment</vt:lpstr>
      <vt:lpstr>Location of Evaluation/Treatment</vt:lpstr>
      <vt:lpstr>Length of Stay &amp; Recidivism</vt:lpstr>
      <vt:lpstr>Length of Stay &amp; Recidivism</vt:lpstr>
      <vt:lpstr>What Does it All Mean?</vt:lpstr>
      <vt:lpstr>How do We Move Forward?</vt:lpstr>
      <vt:lpstr>Who has assessed a continuum of care?</vt:lpstr>
      <vt:lpstr>What does a comprehensive continuum consider?</vt:lpstr>
      <vt:lpstr>Fragmented Crisis Care Model</vt:lpstr>
      <vt:lpstr>Fall Crisis Continuum of Care </vt:lpstr>
      <vt:lpstr>Team Makeup</vt:lpstr>
      <vt:lpstr>What is Needed?</vt:lpstr>
      <vt:lpstr>In the Interim</vt:lpstr>
      <vt:lpstr>How to Advocate </vt:lpstr>
      <vt:lpstr>Thank You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Duncan</dc:creator>
  <cp:lastModifiedBy>Laprime, Amanda</cp:lastModifiedBy>
  <cp:revision>155</cp:revision>
  <dcterms:created xsi:type="dcterms:W3CDTF">2008-01-23T20:51:27Z</dcterms:created>
  <dcterms:modified xsi:type="dcterms:W3CDTF">2022-01-11T21:15:10Z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Sharepoint2019, Farm</vt:lpwstr>
  </property>
  <property fmtid="{D5CDD505-2E9C-101B-9397-08002B2CF9AE}" pid="3" name="display_urn:schemas-microsoft-com:office:office#Author">
    <vt:lpwstr>Sharepoint2019, Farm</vt:lpwstr>
  </property>
</Properties>
</file>