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58" r:id="rId4"/>
    <p:sldId id="259" r:id="rId5"/>
    <p:sldId id="277" r:id="rId6"/>
    <p:sldId id="260" r:id="rId7"/>
    <p:sldId id="261" r:id="rId8"/>
    <p:sldId id="280" r:id="rId9"/>
    <p:sldId id="281" r:id="rId10"/>
    <p:sldId id="279" r:id="rId11"/>
    <p:sldId id="262" r:id="rId12"/>
    <p:sldId id="269" r:id="rId13"/>
    <p:sldId id="265" r:id="rId14"/>
    <p:sldId id="278" r:id="rId15"/>
    <p:sldId id="266" r:id="rId16"/>
    <p:sldId id="272" r:id="rId17"/>
    <p:sldId id="268" r:id="rId18"/>
    <p:sldId id="274" r:id="rId19"/>
    <p:sldId id="275" r:id="rId20"/>
    <p:sldId id="276" r:id="rId21"/>
    <p:sldId id="270" r:id="rId22"/>
    <p:sldId id="271" r:id="rId23"/>
    <p:sldId id="264" r:id="rId24"/>
    <p:sldId id="263" r:id="rId25"/>
    <p:sldId id="267" r:id="rId26"/>
    <p:sldId id="283" r:id="rId27"/>
    <p:sldId id="284" r:id="rId28"/>
    <p:sldId id="273"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Fessel" initials="KF" lastIdx="1" clrIdx="0">
    <p:extLst>
      <p:ext uri="{19B8F6BF-5375-455C-9EA6-DF929625EA0E}">
        <p15:presenceInfo xmlns:p15="http://schemas.microsoft.com/office/powerpoint/2012/main" userId="777f09321bce7b4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4EE7B6-3CF4-4DF4-A6B6-BFFD2BF30FB9}" v="148" dt="2021-05-26T21:21:57.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74" d="100"/>
          <a:sy n="174" d="100"/>
        </p:scale>
        <p:origin x="126"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Fessel" userId="S::karen@mhautism.org::a4bca111-4e5b-4965-862f-1292f159c02e" providerId="AD" clId="Web-{457D52D3-0E41-4F4D-92A7-F494266BAD5B}"/>
    <pc:docChg chg="sldOrd">
      <pc:chgData name="Karen Fessel" userId="S::karen@mhautism.org::a4bca111-4e5b-4965-862f-1292f159c02e" providerId="AD" clId="Web-{457D52D3-0E41-4F4D-92A7-F494266BAD5B}" dt="2021-05-26T01:52:48.105" v="0"/>
      <pc:docMkLst>
        <pc:docMk/>
      </pc:docMkLst>
      <pc:sldChg chg="ord">
        <pc:chgData name="Karen Fessel" userId="S::karen@mhautism.org::a4bca111-4e5b-4965-862f-1292f159c02e" providerId="AD" clId="Web-{457D52D3-0E41-4F4D-92A7-F494266BAD5B}" dt="2021-05-26T01:52:48.105" v="0"/>
        <pc:sldMkLst>
          <pc:docMk/>
          <pc:sldMk cId="1786376300" sldId="273"/>
        </pc:sldMkLst>
      </pc:sldChg>
    </pc:docChg>
  </pc:docChgLst>
  <pc:docChgLst>
    <pc:chgData name="Karen" userId="a4bca111-4e5b-4965-862f-1292f159c02e" providerId="ADAL" clId="{504EE7B6-3CF4-4DF4-A6B6-BFFD2BF30FB9}"/>
    <pc:docChg chg="undo custSel addSld modSld sldOrd">
      <pc:chgData name="Karen" userId="a4bca111-4e5b-4965-862f-1292f159c02e" providerId="ADAL" clId="{504EE7B6-3CF4-4DF4-A6B6-BFFD2BF30FB9}" dt="2021-06-01T19:01:27.531" v="1810" actId="20577"/>
      <pc:docMkLst>
        <pc:docMk/>
      </pc:docMkLst>
      <pc:sldChg chg="addSp delSp modSp mod">
        <pc:chgData name="Karen" userId="a4bca111-4e5b-4965-862f-1292f159c02e" providerId="ADAL" clId="{504EE7B6-3CF4-4DF4-A6B6-BFFD2BF30FB9}" dt="2021-05-21T22:36:11.519" v="153" actId="1076"/>
        <pc:sldMkLst>
          <pc:docMk/>
          <pc:sldMk cId="3453374823" sldId="257"/>
        </pc:sldMkLst>
        <pc:spChg chg="mod">
          <ac:chgData name="Karen" userId="a4bca111-4e5b-4965-862f-1292f159c02e" providerId="ADAL" clId="{504EE7B6-3CF4-4DF4-A6B6-BFFD2BF30FB9}" dt="2021-05-21T22:35:51.712" v="149" actId="1076"/>
          <ac:spMkLst>
            <pc:docMk/>
            <pc:sldMk cId="3453374823" sldId="257"/>
            <ac:spMk id="2" creationId="{BC81403D-8590-42B2-B1EF-2831FB3E05B9}"/>
          </ac:spMkLst>
        </pc:spChg>
        <pc:spChg chg="add del mod">
          <ac:chgData name="Karen" userId="a4bca111-4e5b-4965-862f-1292f159c02e" providerId="ADAL" clId="{504EE7B6-3CF4-4DF4-A6B6-BFFD2BF30FB9}" dt="2021-05-21T22:35:57.557" v="150" actId="1076"/>
          <ac:spMkLst>
            <pc:docMk/>
            <pc:sldMk cId="3453374823" sldId="257"/>
            <ac:spMk id="3" creationId="{71052FBC-1411-4DC4-992A-41D3B5EA04BD}"/>
          </ac:spMkLst>
        </pc:spChg>
        <pc:spChg chg="add del mod">
          <ac:chgData name="Karen" userId="a4bca111-4e5b-4965-862f-1292f159c02e" providerId="ADAL" clId="{504EE7B6-3CF4-4DF4-A6B6-BFFD2BF30FB9}" dt="2021-05-21T22:32:39.049" v="111" actId="21"/>
          <ac:spMkLst>
            <pc:docMk/>
            <pc:sldMk cId="3453374823" sldId="257"/>
            <ac:spMk id="4" creationId="{36059023-CD72-4CC7-9790-6AF83440A4DB}"/>
          </ac:spMkLst>
        </pc:spChg>
        <pc:spChg chg="add mod">
          <ac:chgData name="Karen" userId="a4bca111-4e5b-4965-862f-1292f159c02e" providerId="ADAL" clId="{504EE7B6-3CF4-4DF4-A6B6-BFFD2BF30FB9}" dt="2021-05-21T22:34:36.813" v="138" actId="27636"/>
          <ac:spMkLst>
            <pc:docMk/>
            <pc:sldMk cId="3453374823" sldId="257"/>
            <ac:spMk id="7" creationId="{58E1C7D6-F09E-42DA-B137-09376C36A5A3}"/>
          </ac:spMkLst>
        </pc:spChg>
        <pc:picChg chg="add mod">
          <ac:chgData name="Karen" userId="a4bca111-4e5b-4965-862f-1292f159c02e" providerId="ADAL" clId="{504EE7B6-3CF4-4DF4-A6B6-BFFD2BF30FB9}" dt="2021-05-21T22:36:11.519" v="153" actId="1076"/>
          <ac:picMkLst>
            <pc:docMk/>
            <pc:sldMk cId="3453374823" sldId="257"/>
            <ac:picMk id="8" creationId="{2D500159-511F-4D81-B584-9F692B7512CA}"/>
          </ac:picMkLst>
        </pc:picChg>
        <pc:picChg chg="add del mod">
          <ac:chgData name="Karen" userId="a4bca111-4e5b-4965-862f-1292f159c02e" providerId="ADAL" clId="{504EE7B6-3CF4-4DF4-A6B6-BFFD2BF30FB9}" dt="2021-05-21T22:32:40.986" v="113"/>
          <ac:picMkLst>
            <pc:docMk/>
            <pc:sldMk cId="3453374823" sldId="257"/>
            <ac:picMk id="1026" creationId="{49865244-6162-4226-82D6-B821A04D9639}"/>
          </ac:picMkLst>
        </pc:picChg>
      </pc:sldChg>
      <pc:sldChg chg="modSp mod">
        <pc:chgData name="Karen" userId="a4bca111-4e5b-4965-862f-1292f159c02e" providerId="ADAL" clId="{504EE7B6-3CF4-4DF4-A6B6-BFFD2BF30FB9}" dt="2021-05-26T20:50:39.083" v="1090" actId="27636"/>
        <pc:sldMkLst>
          <pc:docMk/>
          <pc:sldMk cId="3714621193" sldId="259"/>
        </pc:sldMkLst>
        <pc:spChg chg="mod">
          <ac:chgData name="Karen" userId="a4bca111-4e5b-4965-862f-1292f159c02e" providerId="ADAL" clId="{504EE7B6-3CF4-4DF4-A6B6-BFFD2BF30FB9}" dt="2021-05-26T20:50:39.083" v="1090" actId="27636"/>
          <ac:spMkLst>
            <pc:docMk/>
            <pc:sldMk cId="3714621193" sldId="259"/>
            <ac:spMk id="3" creationId="{2241DC65-6FF3-4516-ADF8-F37D4D3C012D}"/>
          </ac:spMkLst>
        </pc:spChg>
      </pc:sldChg>
      <pc:sldChg chg="modSp mod ord">
        <pc:chgData name="Karen" userId="a4bca111-4e5b-4965-862f-1292f159c02e" providerId="ADAL" clId="{504EE7B6-3CF4-4DF4-A6B6-BFFD2BF30FB9}" dt="2021-05-26T20:52:57.314" v="1107" actId="20577"/>
        <pc:sldMkLst>
          <pc:docMk/>
          <pc:sldMk cId="2804725601" sldId="260"/>
        </pc:sldMkLst>
        <pc:spChg chg="mod">
          <ac:chgData name="Karen" userId="a4bca111-4e5b-4965-862f-1292f159c02e" providerId="ADAL" clId="{504EE7B6-3CF4-4DF4-A6B6-BFFD2BF30FB9}" dt="2021-05-26T20:52:57.314" v="1107" actId="20577"/>
          <ac:spMkLst>
            <pc:docMk/>
            <pc:sldMk cId="2804725601" sldId="260"/>
            <ac:spMk id="3" creationId="{4A69F58F-FFCB-4DE4-88BB-1CBB2E9119A2}"/>
          </ac:spMkLst>
        </pc:spChg>
      </pc:sldChg>
      <pc:sldChg chg="ord">
        <pc:chgData name="Karen" userId="a4bca111-4e5b-4965-862f-1292f159c02e" providerId="ADAL" clId="{504EE7B6-3CF4-4DF4-A6B6-BFFD2BF30FB9}" dt="2021-05-25T21:32:07.308" v="1000"/>
        <pc:sldMkLst>
          <pc:docMk/>
          <pc:sldMk cId="3934307509" sldId="261"/>
        </pc:sldMkLst>
      </pc:sldChg>
      <pc:sldChg chg="modSp mod">
        <pc:chgData name="Karen" userId="a4bca111-4e5b-4965-862f-1292f159c02e" providerId="ADAL" clId="{504EE7B6-3CF4-4DF4-A6B6-BFFD2BF30FB9}" dt="2021-05-25T20:33:55.080" v="936" actId="20577"/>
        <pc:sldMkLst>
          <pc:docMk/>
          <pc:sldMk cId="1594457929" sldId="264"/>
        </pc:sldMkLst>
        <pc:spChg chg="mod">
          <ac:chgData name="Karen" userId="a4bca111-4e5b-4965-862f-1292f159c02e" providerId="ADAL" clId="{504EE7B6-3CF4-4DF4-A6B6-BFFD2BF30FB9}" dt="2021-05-25T20:33:55.080" v="936" actId="20577"/>
          <ac:spMkLst>
            <pc:docMk/>
            <pc:sldMk cId="1594457929" sldId="264"/>
            <ac:spMk id="3" creationId="{8B5ABF5F-F093-4D6D-92AE-20B48328DBAA}"/>
          </ac:spMkLst>
        </pc:spChg>
      </pc:sldChg>
      <pc:sldChg chg="modSp">
        <pc:chgData name="Karen" userId="a4bca111-4e5b-4965-862f-1292f159c02e" providerId="ADAL" clId="{504EE7B6-3CF4-4DF4-A6B6-BFFD2BF30FB9}" dt="2021-05-26T21:21:57.971" v="1302" actId="12093"/>
        <pc:sldMkLst>
          <pc:docMk/>
          <pc:sldMk cId="1531214661" sldId="265"/>
        </pc:sldMkLst>
        <pc:graphicFrameChg chg="mod">
          <ac:chgData name="Karen" userId="a4bca111-4e5b-4965-862f-1292f159c02e" providerId="ADAL" clId="{504EE7B6-3CF4-4DF4-A6B6-BFFD2BF30FB9}" dt="2021-05-26T21:21:57.971" v="1302" actId="12093"/>
          <ac:graphicFrameMkLst>
            <pc:docMk/>
            <pc:sldMk cId="1531214661" sldId="265"/>
            <ac:graphicFrameMk id="26" creationId="{33B4BD99-C375-4956-A1E3-040542B9ACD9}"/>
          </ac:graphicFrameMkLst>
        </pc:graphicFrameChg>
      </pc:sldChg>
      <pc:sldChg chg="modSp mod">
        <pc:chgData name="Karen" userId="a4bca111-4e5b-4965-862f-1292f159c02e" providerId="ADAL" clId="{504EE7B6-3CF4-4DF4-A6B6-BFFD2BF30FB9}" dt="2021-05-23T15:26:16.755" v="233" actId="20577"/>
        <pc:sldMkLst>
          <pc:docMk/>
          <pc:sldMk cId="1623091736" sldId="266"/>
        </pc:sldMkLst>
        <pc:spChg chg="mod">
          <ac:chgData name="Karen" userId="a4bca111-4e5b-4965-862f-1292f159c02e" providerId="ADAL" clId="{504EE7B6-3CF4-4DF4-A6B6-BFFD2BF30FB9}" dt="2021-05-23T15:26:16.755" v="233" actId="20577"/>
          <ac:spMkLst>
            <pc:docMk/>
            <pc:sldMk cId="1623091736" sldId="266"/>
            <ac:spMk id="3" creationId="{BCBE5BFC-CF4B-456B-A3D4-023FF58DFDFE}"/>
          </ac:spMkLst>
        </pc:spChg>
      </pc:sldChg>
      <pc:sldChg chg="modSp mod">
        <pc:chgData name="Karen" userId="a4bca111-4e5b-4965-862f-1292f159c02e" providerId="ADAL" clId="{504EE7B6-3CF4-4DF4-A6B6-BFFD2BF30FB9}" dt="2021-05-25T20:06:57.610" v="633" actId="20577"/>
        <pc:sldMkLst>
          <pc:docMk/>
          <pc:sldMk cId="1945246194" sldId="267"/>
        </pc:sldMkLst>
        <pc:spChg chg="mod">
          <ac:chgData name="Karen" userId="a4bca111-4e5b-4965-862f-1292f159c02e" providerId="ADAL" clId="{504EE7B6-3CF4-4DF4-A6B6-BFFD2BF30FB9}" dt="2021-05-25T20:06:57.610" v="633" actId="20577"/>
          <ac:spMkLst>
            <pc:docMk/>
            <pc:sldMk cId="1945246194" sldId="267"/>
            <ac:spMk id="3" creationId="{3751A96A-D744-42E4-B79C-1D38AF97835E}"/>
          </ac:spMkLst>
        </pc:spChg>
      </pc:sldChg>
      <pc:sldChg chg="modSp mod">
        <pc:chgData name="Karen" userId="a4bca111-4e5b-4965-862f-1292f159c02e" providerId="ADAL" clId="{504EE7B6-3CF4-4DF4-A6B6-BFFD2BF30FB9}" dt="2021-05-26T21:16:13.767" v="1301" actId="20577"/>
        <pc:sldMkLst>
          <pc:docMk/>
          <pc:sldMk cId="2357276207" sldId="270"/>
        </pc:sldMkLst>
        <pc:spChg chg="mod">
          <ac:chgData name="Karen" userId="a4bca111-4e5b-4965-862f-1292f159c02e" providerId="ADAL" clId="{504EE7B6-3CF4-4DF4-A6B6-BFFD2BF30FB9}" dt="2021-05-26T21:16:13.767" v="1301" actId="20577"/>
          <ac:spMkLst>
            <pc:docMk/>
            <pc:sldMk cId="2357276207" sldId="270"/>
            <ac:spMk id="3" creationId="{8181E5F0-ADA7-4C73-A31B-762A7F66D76F}"/>
          </ac:spMkLst>
        </pc:spChg>
      </pc:sldChg>
      <pc:sldChg chg="addSp modSp mod">
        <pc:chgData name="Karen" userId="a4bca111-4e5b-4965-862f-1292f159c02e" providerId="ADAL" clId="{504EE7B6-3CF4-4DF4-A6B6-BFFD2BF30FB9}" dt="2021-05-23T15:31:27.788" v="244" actId="20577"/>
        <pc:sldMkLst>
          <pc:docMk/>
          <pc:sldMk cId="1945298426" sldId="271"/>
        </pc:sldMkLst>
        <pc:spChg chg="mod">
          <ac:chgData name="Karen" userId="a4bca111-4e5b-4965-862f-1292f159c02e" providerId="ADAL" clId="{504EE7B6-3CF4-4DF4-A6B6-BFFD2BF30FB9}" dt="2021-05-23T15:31:27.788" v="244" actId="20577"/>
          <ac:spMkLst>
            <pc:docMk/>
            <pc:sldMk cId="1945298426" sldId="271"/>
            <ac:spMk id="3" creationId="{3646707C-41C7-413B-805B-41A08077438E}"/>
          </ac:spMkLst>
        </pc:spChg>
        <pc:picChg chg="add mod">
          <ac:chgData name="Karen" userId="a4bca111-4e5b-4965-862f-1292f159c02e" providerId="ADAL" clId="{504EE7B6-3CF4-4DF4-A6B6-BFFD2BF30FB9}" dt="2021-05-21T22:38:33.088" v="182" actId="1076"/>
          <ac:picMkLst>
            <pc:docMk/>
            <pc:sldMk cId="1945298426" sldId="271"/>
            <ac:picMk id="2050" creationId="{F48D23C1-97DE-4B6F-901A-FD5CE2EC0DC0}"/>
          </ac:picMkLst>
        </pc:picChg>
      </pc:sldChg>
      <pc:sldChg chg="ord">
        <pc:chgData name="Karen" userId="a4bca111-4e5b-4965-862f-1292f159c02e" providerId="ADAL" clId="{504EE7B6-3CF4-4DF4-A6B6-BFFD2BF30FB9}" dt="2021-05-23T15:25:48.612" v="211"/>
        <pc:sldMkLst>
          <pc:docMk/>
          <pc:sldMk cId="4180737662" sldId="272"/>
        </pc:sldMkLst>
      </pc:sldChg>
      <pc:sldChg chg="modSp mod">
        <pc:chgData name="Karen" userId="a4bca111-4e5b-4965-862f-1292f159c02e" providerId="ADAL" clId="{504EE7B6-3CF4-4DF4-A6B6-BFFD2BF30FB9}" dt="2021-05-26T21:14:57.038" v="1269" actId="20577"/>
        <pc:sldMkLst>
          <pc:docMk/>
          <pc:sldMk cId="956524528" sldId="275"/>
        </pc:sldMkLst>
        <pc:spChg chg="mod">
          <ac:chgData name="Karen" userId="a4bca111-4e5b-4965-862f-1292f159c02e" providerId="ADAL" clId="{504EE7B6-3CF4-4DF4-A6B6-BFFD2BF30FB9}" dt="2021-05-26T21:14:57.038" v="1269" actId="20577"/>
          <ac:spMkLst>
            <pc:docMk/>
            <pc:sldMk cId="956524528" sldId="275"/>
            <ac:spMk id="3" creationId="{CC1CDD2E-7165-4E14-9759-C6FE0366BF66}"/>
          </ac:spMkLst>
        </pc:spChg>
      </pc:sldChg>
      <pc:sldChg chg="modSp mod">
        <pc:chgData name="Karen" userId="a4bca111-4e5b-4965-862f-1292f159c02e" providerId="ADAL" clId="{504EE7B6-3CF4-4DF4-A6B6-BFFD2BF30FB9}" dt="2021-05-25T21:31:41.599" v="996" actId="20577"/>
        <pc:sldMkLst>
          <pc:docMk/>
          <pc:sldMk cId="1277423919" sldId="277"/>
        </pc:sldMkLst>
        <pc:spChg chg="mod">
          <ac:chgData name="Karen" userId="a4bca111-4e5b-4965-862f-1292f159c02e" providerId="ADAL" clId="{504EE7B6-3CF4-4DF4-A6B6-BFFD2BF30FB9}" dt="2021-05-25T21:31:41.599" v="996" actId="20577"/>
          <ac:spMkLst>
            <pc:docMk/>
            <pc:sldMk cId="1277423919" sldId="277"/>
            <ac:spMk id="3" creationId="{2241DC65-6FF3-4516-ADF8-F37D4D3C012D}"/>
          </ac:spMkLst>
        </pc:spChg>
      </pc:sldChg>
      <pc:sldChg chg="modSp mod ord">
        <pc:chgData name="Karen" userId="a4bca111-4e5b-4965-862f-1292f159c02e" providerId="ADAL" clId="{504EE7B6-3CF4-4DF4-A6B6-BFFD2BF30FB9}" dt="2021-05-25T21:37:18.782" v="1088" actId="20577"/>
        <pc:sldMkLst>
          <pc:docMk/>
          <pc:sldMk cId="1083142362" sldId="279"/>
        </pc:sldMkLst>
        <pc:spChg chg="mod">
          <ac:chgData name="Karen" userId="a4bca111-4e5b-4965-862f-1292f159c02e" providerId="ADAL" clId="{504EE7B6-3CF4-4DF4-A6B6-BFFD2BF30FB9}" dt="2021-05-25T21:37:18.782" v="1088" actId="20577"/>
          <ac:spMkLst>
            <pc:docMk/>
            <pc:sldMk cId="1083142362" sldId="279"/>
            <ac:spMk id="2" creationId="{7884DC5E-811F-4A33-97E5-A696A7AD7CB2}"/>
          </ac:spMkLst>
        </pc:spChg>
      </pc:sldChg>
      <pc:sldChg chg="modSp mod">
        <pc:chgData name="Karen" userId="a4bca111-4e5b-4965-862f-1292f159c02e" providerId="ADAL" clId="{504EE7B6-3CF4-4DF4-A6B6-BFFD2BF30FB9}" dt="2021-05-23T15:18:39.201" v="208" actId="1076"/>
        <pc:sldMkLst>
          <pc:docMk/>
          <pc:sldMk cId="2963645107" sldId="280"/>
        </pc:sldMkLst>
        <pc:spChg chg="mod">
          <ac:chgData name="Karen" userId="a4bca111-4e5b-4965-862f-1292f159c02e" providerId="ADAL" clId="{504EE7B6-3CF4-4DF4-A6B6-BFFD2BF30FB9}" dt="2021-05-23T15:18:39.201" v="208" actId="1076"/>
          <ac:spMkLst>
            <pc:docMk/>
            <pc:sldMk cId="2963645107" sldId="280"/>
            <ac:spMk id="8" creationId="{6B4165C4-F897-44D6-8BDB-514AFCDEACEF}"/>
          </ac:spMkLst>
        </pc:spChg>
      </pc:sldChg>
      <pc:sldChg chg="modSp mod">
        <pc:chgData name="Karen" userId="a4bca111-4e5b-4965-862f-1292f159c02e" providerId="ADAL" clId="{504EE7B6-3CF4-4DF4-A6B6-BFFD2BF30FB9}" dt="2021-05-25T21:36:41.890" v="1059" actId="20577"/>
        <pc:sldMkLst>
          <pc:docMk/>
          <pc:sldMk cId="1974134004" sldId="281"/>
        </pc:sldMkLst>
        <pc:spChg chg="mod">
          <ac:chgData name="Karen" userId="a4bca111-4e5b-4965-862f-1292f159c02e" providerId="ADAL" clId="{504EE7B6-3CF4-4DF4-A6B6-BFFD2BF30FB9}" dt="2021-05-23T15:23:12.003" v="209" actId="1076"/>
          <ac:spMkLst>
            <pc:docMk/>
            <pc:sldMk cId="1974134004" sldId="281"/>
            <ac:spMk id="2" creationId="{3FAA81AF-573C-4E71-B5E7-22A26D4E6E1D}"/>
          </ac:spMkLst>
        </pc:spChg>
        <pc:spChg chg="mod">
          <ac:chgData name="Karen" userId="a4bca111-4e5b-4965-862f-1292f159c02e" providerId="ADAL" clId="{504EE7B6-3CF4-4DF4-A6B6-BFFD2BF30FB9}" dt="2021-05-25T21:36:41.890" v="1059" actId="20577"/>
          <ac:spMkLst>
            <pc:docMk/>
            <pc:sldMk cId="1974134004" sldId="281"/>
            <ac:spMk id="3" creationId="{63376739-F850-4720-BBC2-3CE6187EE4C5}"/>
          </ac:spMkLst>
        </pc:spChg>
      </pc:sldChg>
      <pc:sldChg chg="addSp delSp modSp add mod ord">
        <pc:chgData name="Karen" userId="a4bca111-4e5b-4965-862f-1292f159c02e" providerId="ADAL" clId="{504EE7B6-3CF4-4DF4-A6B6-BFFD2BF30FB9}" dt="2021-05-21T22:03:16.838" v="106" actId="1076"/>
        <pc:sldMkLst>
          <pc:docMk/>
          <pc:sldMk cId="2197920964" sldId="282"/>
        </pc:sldMkLst>
        <pc:spChg chg="add del mod">
          <ac:chgData name="Karen" userId="a4bca111-4e5b-4965-862f-1292f159c02e" providerId="ADAL" clId="{504EE7B6-3CF4-4DF4-A6B6-BFFD2BF30FB9}" dt="2021-05-21T22:02:04.172" v="9"/>
          <ac:spMkLst>
            <pc:docMk/>
            <pc:sldMk cId="2197920964" sldId="282"/>
            <ac:spMk id="3" creationId="{BDCE8CC4-9595-4F18-95D7-8291F47C79FB}"/>
          </ac:spMkLst>
        </pc:spChg>
        <pc:spChg chg="add mod">
          <ac:chgData name="Karen" userId="a4bca111-4e5b-4965-862f-1292f159c02e" providerId="ADAL" clId="{504EE7B6-3CF4-4DF4-A6B6-BFFD2BF30FB9}" dt="2021-05-21T22:03:16.838" v="106" actId="1076"/>
          <ac:spMkLst>
            <pc:docMk/>
            <pc:sldMk cId="2197920964" sldId="282"/>
            <ac:spMk id="7" creationId="{83D2491E-F22F-462F-A528-EB1EE34195AE}"/>
          </ac:spMkLst>
        </pc:spChg>
        <pc:picChg chg="del mod">
          <ac:chgData name="Karen" userId="a4bca111-4e5b-4965-862f-1292f159c02e" providerId="ADAL" clId="{504EE7B6-3CF4-4DF4-A6B6-BFFD2BF30FB9}" dt="2021-05-21T22:00:54.597" v="5" actId="478"/>
          <ac:picMkLst>
            <pc:docMk/>
            <pc:sldMk cId="2197920964" sldId="282"/>
            <ac:picMk id="4" creationId="{00000000-0000-0000-0000-000000000000}"/>
          </ac:picMkLst>
        </pc:picChg>
        <pc:picChg chg="add mod">
          <ac:chgData name="Karen" userId="a4bca111-4e5b-4965-862f-1292f159c02e" providerId="ADAL" clId="{504EE7B6-3CF4-4DF4-A6B6-BFFD2BF30FB9}" dt="2021-05-21T22:01:21.054" v="6"/>
          <ac:picMkLst>
            <pc:docMk/>
            <pc:sldMk cId="2197920964" sldId="282"/>
            <ac:picMk id="5" creationId="{7A7B43E5-3090-4BB0-864F-5787B5A64C40}"/>
          </ac:picMkLst>
        </pc:picChg>
        <pc:picChg chg="mod">
          <ac:chgData name="Karen" userId="a4bca111-4e5b-4965-862f-1292f159c02e" providerId="ADAL" clId="{504EE7B6-3CF4-4DF4-A6B6-BFFD2BF30FB9}" dt="2021-05-21T22:03:13.088" v="105" actId="1076"/>
          <ac:picMkLst>
            <pc:docMk/>
            <pc:sldMk cId="2197920964" sldId="282"/>
            <ac:picMk id="6" creationId="{A3D7859E-A7E7-436C-83B9-BDB6A8138F72}"/>
          </ac:picMkLst>
        </pc:picChg>
      </pc:sldChg>
      <pc:sldChg chg="modSp add mod">
        <pc:chgData name="Karen" userId="a4bca111-4e5b-4965-862f-1292f159c02e" providerId="ADAL" clId="{504EE7B6-3CF4-4DF4-A6B6-BFFD2BF30FB9}" dt="2021-05-25T20:14:29.717" v="782" actId="1076"/>
        <pc:sldMkLst>
          <pc:docMk/>
          <pc:sldMk cId="3284451627" sldId="283"/>
        </pc:sldMkLst>
        <pc:spChg chg="mod">
          <ac:chgData name="Karen" userId="a4bca111-4e5b-4965-862f-1292f159c02e" providerId="ADAL" clId="{504EE7B6-3CF4-4DF4-A6B6-BFFD2BF30FB9}" dt="2021-05-25T20:14:29.717" v="782" actId="1076"/>
          <ac:spMkLst>
            <pc:docMk/>
            <pc:sldMk cId="3284451627" sldId="283"/>
            <ac:spMk id="2" creationId="{3503DFEE-6280-4CCC-8C06-9FCE069EFF6F}"/>
          </ac:spMkLst>
        </pc:spChg>
        <pc:spChg chg="mod">
          <ac:chgData name="Karen" userId="a4bca111-4e5b-4965-862f-1292f159c02e" providerId="ADAL" clId="{504EE7B6-3CF4-4DF4-A6B6-BFFD2BF30FB9}" dt="2021-05-25T20:14:17.094" v="781" actId="5793"/>
          <ac:spMkLst>
            <pc:docMk/>
            <pc:sldMk cId="3284451627" sldId="283"/>
            <ac:spMk id="3" creationId="{3751A96A-D744-42E4-B79C-1D38AF97835E}"/>
          </ac:spMkLst>
        </pc:spChg>
      </pc:sldChg>
      <pc:sldChg chg="modSp add mod">
        <pc:chgData name="Karen" userId="a4bca111-4e5b-4965-862f-1292f159c02e" providerId="ADAL" clId="{504EE7B6-3CF4-4DF4-A6B6-BFFD2BF30FB9}" dt="2021-06-01T19:01:27.531" v="1810" actId="20577"/>
        <pc:sldMkLst>
          <pc:docMk/>
          <pc:sldMk cId="2575228669" sldId="284"/>
        </pc:sldMkLst>
        <pc:spChg chg="mod">
          <ac:chgData name="Karen" userId="a4bca111-4e5b-4965-862f-1292f159c02e" providerId="ADAL" clId="{504EE7B6-3CF4-4DF4-A6B6-BFFD2BF30FB9}" dt="2021-06-01T18:53:46.890" v="1802" actId="1076"/>
          <ac:spMkLst>
            <pc:docMk/>
            <pc:sldMk cId="2575228669" sldId="284"/>
            <ac:spMk id="2" creationId="{3503DFEE-6280-4CCC-8C06-9FCE069EFF6F}"/>
          </ac:spMkLst>
        </pc:spChg>
        <pc:spChg chg="mod">
          <ac:chgData name="Karen" userId="a4bca111-4e5b-4965-862f-1292f159c02e" providerId="ADAL" clId="{504EE7B6-3CF4-4DF4-A6B6-BFFD2BF30FB9}" dt="2021-06-01T19:01:27.531" v="1810" actId="20577"/>
          <ac:spMkLst>
            <pc:docMk/>
            <pc:sldMk cId="2575228669" sldId="284"/>
            <ac:spMk id="3" creationId="{3751A96A-D744-42E4-B79C-1D38AF97835E}"/>
          </ac:spMkLst>
        </pc:spChg>
        <pc:picChg chg="mod">
          <ac:chgData name="Karen" userId="a4bca111-4e5b-4965-862f-1292f159c02e" providerId="ADAL" clId="{504EE7B6-3CF4-4DF4-A6B6-BFFD2BF30FB9}" dt="2021-06-01T18:48:43.530" v="1800" actId="1076"/>
          <ac:picMkLst>
            <pc:docMk/>
            <pc:sldMk cId="2575228669" sldId="284"/>
            <ac:picMk id="4" creationId="{70BF7514-CF5E-4FEB-B55B-584766EFCA1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E8A00-0093-447D-9CF7-B3D2AB21149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38BF686-5AAA-428D-B3DA-D3F3C77CB330}">
      <dgm:prSet/>
      <dgm:spPr/>
      <dgm:t>
        <a:bodyPr/>
        <a:lstStyle/>
        <a:p>
          <a:r>
            <a:rPr lang="en-US"/>
            <a:t>Immediate Stabilization (especially if admitted through the ER)</a:t>
          </a:r>
        </a:p>
      </dgm:t>
    </dgm:pt>
    <dgm:pt modelId="{5315AC61-9A06-47C8-A6EB-24E63E1A26C2}" type="parTrans" cxnId="{B191FB0C-6A24-4E39-B733-D7769FE3CD6B}">
      <dgm:prSet/>
      <dgm:spPr/>
      <dgm:t>
        <a:bodyPr/>
        <a:lstStyle/>
        <a:p>
          <a:endParaRPr lang="en-US"/>
        </a:p>
      </dgm:t>
    </dgm:pt>
    <dgm:pt modelId="{AD3D0D9E-0D55-4891-AB75-ADA7DC92C134}" type="sibTrans" cxnId="{B191FB0C-6A24-4E39-B733-D7769FE3CD6B}">
      <dgm:prSet/>
      <dgm:spPr/>
      <dgm:t>
        <a:bodyPr/>
        <a:lstStyle/>
        <a:p>
          <a:endParaRPr lang="en-US"/>
        </a:p>
      </dgm:t>
    </dgm:pt>
    <dgm:pt modelId="{223FB635-5A50-4692-AFFB-A159D876A505}">
      <dgm:prSet/>
      <dgm:spPr/>
      <dgm:t>
        <a:bodyPr/>
        <a:lstStyle/>
        <a:p>
          <a:r>
            <a:rPr lang="en-US" dirty="0"/>
            <a:t>Comprehensive psychiatric (medication evaluation) psychological assessment, some will do functional behavior assessments, speech, OT, ABA, Special ed, nursing, social work</a:t>
          </a:r>
        </a:p>
      </dgm:t>
    </dgm:pt>
    <dgm:pt modelId="{44C0FBF3-877E-4E66-873D-2CC16FC89619}" type="parTrans" cxnId="{0A0105DD-4F85-47D9-8563-BE7084DC55F5}">
      <dgm:prSet/>
      <dgm:spPr/>
      <dgm:t>
        <a:bodyPr/>
        <a:lstStyle/>
        <a:p>
          <a:endParaRPr lang="en-US"/>
        </a:p>
      </dgm:t>
    </dgm:pt>
    <dgm:pt modelId="{C275AF46-515C-4316-8D64-B5939E6CEC9A}" type="sibTrans" cxnId="{0A0105DD-4F85-47D9-8563-BE7084DC55F5}">
      <dgm:prSet/>
      <dgm:spPr/>
      <dgm:t>
        <a:bodyPr/>
        <a:lstStyle/>
        <a:p>
          <a:endParaRPr lang="en-US"/>
        </a:p>
      </dgm:t>
    </dgm:pt>
    <dgm:pt modelId="{BED385CE-CAE6-456E-92FD-184E5C998F8B}">
      <dgm:prSet/>
      <dgm:spPr/>
      <dgm:t>
        <a:bodyPr/>
        <a:lstStyle/>
        <a:p>
          <a:r>
            <a:rPr lang="en-US"/>
            <a:t>Development of comprehensive treatment plan</a:t>
          </a:r>
        </a:p>
      </dgm:t>
    </dgm:pt>
    <dgm:pt modelId="{0974A4B1-3286-497C-B916-645AF314EA8F}" type="parTrans" cxnId="{EABF69C8-1D18-4F79-B046-F9909C17EDB6}">
      <dgm:prSet/>
      <dgm:spPr/>
      <dgm:t>
        <a:bodyPr/>
        <a:lstStyle/>
        <a:p>
          <a:endParaRPr lang="en-US"/>
        </a:p>
      </dgm:t>
    </dgm:pt>
    <dgm:pt modelId="{46368AFB-0759-42D8-BF67-82589FD30AA8}" type="sibTrans" cxnId="{EABF69C8-1D18-4F79-B046-F9909C17EDB6}">
      <dgm:prSet/>
      <dgm:spPr/>
      <dgm:t>
        <a:bodyPr/>
        <a:lstStyle/>
        <a:p>
          <a:endParaRPr lang="en-US"/>
        </a:p>
      </dgm:t>
    </dgm:pt>
    <dgm:pt modelId="{902E71DE-5242-476F-B04C-BF6A3F3CBA3B}">
      <dgm:prSet/>
      <dgm:spPr/>
      <dgm:t>
        <a:bodyPr/>
        <a:lstStyle/>
        <a:p>
          <a:r>
            <a:rPr lang="en-US"/>
            <a:t>Training parents and home team to generalize skills learned</a:t>
          </a:r>
        </a:p>
      </dgm:t>
    </dgm:pt>
    <dgm:pt modelId="{F2488904-4A41-4CE7-BF52-2A6CA8ADC55D}" type="parTrans" cxnId="{5390538E-9828-48B7-9DA1-AA34C2B595B4}">
      <dgm:prSet/>
      <dgm:spPr/>
      <dgm:t>
        <a:bodyPr/>
        <a:lstStyle/>
        <a:p>
          <a:endParaRPr lang="en-US"/>
        </a:p>
      </dgm:t>
    </dgm:pt>
    <dgm:pt modelId="{A623C19E-9AA7-4F3A-A188-14E2B4713DCD}" type="sibTrans" cxnId="{5390538E-9828-48B7-9DA1-AA34C2B595B4}">
      <dgm:prSet/>
      <dgm:spPr/>
      <dgm:t>
        <a:bodyPr/>
        <a:lstStyle/>
        <a:p>
          <a:endParaRPr lang="en-US"/>
        </a:p>
      </dgm:t>
    </dgm:pt>
    <dgm:pt modelId="{282C7685-6880-40D3-ABC4-7A5B3FB200CE}">
      <dgm:prSet/>
      <dgm:spPr/>
      <dgm:t>
        <a:bodyPr/>
        <a:lstStyle/>
        <a:p>
          <a:r>
            <a:rPr lang="en-US"/>
            <a:t>Parent resources for outpatient supports in community</a:t>
          </a:r>
        </a:p>
      </dgm:t>
    </dgm:pt>
    <dgm:pt modelId="{FA2C498B-DBBD-462C-ADAA-084816B60EF8}" type="parTrans" cxnId="{02484A95-C062-4FDF-8319-8FAA1CE11E58}">
      <dgm:prSet/>
      <dgm:spPr/>
      <dgm:t>
        <a:bodyPr/>
        <a:lstStyle/>
        <a:p>
          <a:endParaRPr lang="en-US"/>
        </a:p>
      </dgm:t>
    </dgm:pt>
    <dgm:pt modelId="{58B849B7-C4B3-4F6A-84FE-7299C96371EA}" type="sibTrans" cxnId="{02484A95-C062-4FDF-8319-8FAA1CE11E58}">
      <dgm:prSet/>
      <dgm:spPr/>
      <dgm:t>
        <a:bodyPr/>
        <a:lstStyle/>
        <a:p>
          <a:endParaRPr lang="en-US"/>
        </a:p>
      </dgm:t>
    </dgm:pt>
    <dgm:pt modelId="{B9CB2EEC-6EA1-4604-A127-E9B94B9F7C84}">
      <dgm:prSet/>
      <dgm:spPr/>
      <dgm:t>
        <a:bodyPr/>
        <a:lstStyle/>
        <a:p>
          <a:endParaRPr lang="en-US" dirty="0"/>
        </a:p>
      </dgm:t>
    </dgm:pt>
    <dgm:pt modelId="{E0FF0235-C670-4096-9867-770CAC8FB1DA}" type="parTrans" cxnId="{A969FE29-03A9-42A7-87A9-99E3CCBA233A}">
      <dgm:prSet/>
      <dgm:spPr/>
      <dgm:t>
        <a:bodyPr/>
        <a:lstStyle/>
        <a:p>
          <a:endParaRPr lang="en-US"/>
        </a:p>
      </dgm:t>
    </dgm:pt>
    <dgm:pt modelId="{A6077F00-37FB-4539-AC86-D22E6A19A705}" type="sibTrans" cxnId="{A969FE29-03A9-42A7-87A9-99E3CCBA233A}">
      <dgm:prSet/>
      <dgm:spPr/>
      <dgm:t>
        <a:bodyPr/>
        <a:lstStyle/>
        <a:p>
          <a:endParaRPr lang="en-US"/>
        </a:p>
      </dgm:t>
    </dgm:pt>
    <dgm:pt modelId="{7BA9C695-5D25-4732-90B8-75245243A2A2}">
      <dgm:prSet/>
      <dgm:spPr/>
      <dgm:t>
        <a:bodyPr/>
        <a:lstStyle/>
        <a:p>
          <a:r>
            <a:rPr lang="en-US"/>
            <a:t>May use bio-behavioral approach with ABA and targeted psychopharmacology</a:t>
          </a:r>
        </a:p>
      </dgm:t>
    </dgm:pt>
    <dgm:pt modelId="{922FA233-076B-463D-81D0-928B03BE8D33}" type="parTrans" cxnId="{C1E40AB4-D091-44BC-8202-DE334BB9D1B8}">
      <dgm:prSet/>
      <dgm:spPr/>
      <dgm:t>
        <a:bodyPr/>
        <a:lstStyle/>
        <a:p>
          <a:endParaRPr lang="en-US"/>
        </a:p>
      </dgm:t>
    </dgm:pt>
    <dgm:pt modelId="{B89E24EF-F7C8-4362-9BDF-F00818D931F4}" type="sibTrans" cxnId="{C1E40AB4-D091-44BC-8202-DE334BB9D1B8}">
      <dgm:prSet/>
      <dgm:spPr/>
      <dgm:t>
        <a:bodyPr/>
        <a:lstStyle/>
        <a:p>
          <a:endParaRPr lang="en-US"/>
        </a:p>
      </dgm:t>
    </dgm:pt>
    <dgm:pt modelId="{663E9EEC-6CE0-486C-B305-9B056303A8BD}">
      <dgm:prSet/>
      <dgm:spPr/>
      <dgm:t>
        <a:bodyPr/>
        <a:lstStyle/>
        <a:p>
          <a:r>
            <a:rPr lang="en-US"/>
            <a:t>Longer LOS, allowing detailed observation and more practice for caregivers and child to practice techniques</a:t>
          </a:r>
        </a:p>
      </dgm:t>
    </dgm:pt>
    <dgm:pt modelId="{817294CD-3E8B-4CA1-BA0A-FA71A1BA7842}" type="parTrans" cxnId="{CF75333C-F118-4374-ADE7-B28C51186134}">
      <dgm:prSet/>
      <dgm:spPr/>
      <dgm:t>
        <a:bodyPr/>
        <a:lstStyle/>
        <a:p>
          <a:endParaRPr lang="en-US"/>
        </a:p>
      </dgm:t>
    </dgm:pt>
    <dgm:pt modelId="{16C4ABEB-3314-44B6-BDE5-4E65A2BD88C9}" type="sibTrans" cxnId="{CF75333C-F118-4374-ADE7-B28C51186134}">
      <dgm:prSet/>
      <dgm:spPr/>
      <dgm:t>
        <a:bodyPr/>
        <a:lstStyle/>
        <a:p>
          <a:endParaRPr lang="en-US"/>
        </a:p>
      </dgm:t>
    </dgm:pt>
    <dgm:pt modelId="{68B01079-FD97-4A3F-A828-CA91EFE8BA92}">
      <dgm:prSet/>
      <dgm:spPr/>
      <dgm:t>
        <a:bodyPr/>
        <a:lstStyle/>
        <a:p>
          <a:r>
            <a:rPr lang="en-US"/>
            <a:t>Many have 25 hour week partial hospital programs for step down or hospital diversion, usually short term(4-6 weeks).</a:t>
          </a:r>
        </a:p>
      </dgm:t>
    </dgm:pt>
    <dgm:pt modelId="{81C7B737-0A9A-4FD7-B00F-28C20C0CF697}" type="parTrans" cxnId="{37E408CC-877B-4C0B-85A0-A11F56F2078C}">
      <dgm:prSet/>
      <dgm:spPr/>
      <dgm:t>
        <a:bodyPr/>
        <a:lstStyle/>
        <a:p>
          <a:endParaRPr lang="en-US"/>
        </a:p>
      </dgm:t>
    </dgm:pt>
    <dgm:pt modelId="{C9BB3C6E-7053-4165-ACF0-D6A82DC5F55A}" type="sibTrans" cxnId="{37E408CC-877B-4C0B-85A0-A11F56F2078C}">
      <dgm:prSet/>
      <dgm:spPr/>
      <dgm:t>
        <a:bodyPr/>
        <a:lstStyle/>
        <a:p>
          <a:endParaRPr lang="en-US"/>
        </a:p>
      </dgm:t>
    </dgm:pt>
    <dgm:pt modelId="{CA12A8E4-0124-49E3-83AA-CD4E8668FBBD}" type="pres">
      <dgm:prSet presAssocID="{DE6E8A00-0093-447D-9CF7-B3D2AB211497}" presName="vert0" presStyleCnt="0">
        <dgm:presLayoutVars>
          <dgm:dir/>
          <dgm:animOne val="branch"/>
          <dgm:animLvl val="lvl"/>
        </dgm:presLayoutVars>
      </dgm:prSet>
      <dgm:spPr/>
    </dgm:pt>
    <dgm:pt modelId="{0BC5A928-0442-4AFC-8024-8E65B74C27C3}" type="pres">
      <dgm:prSet presAssocID="{A38BF686-5AAA-428D-B3DA-D3F3C77CB330}" presName="thickLine" presStyleLbl="alignNode1" presStyleIdx="0" presStyleCnt="9"/>
      <dgm:spPr/>
    </dgm:pt>
    <dgm:pt modelId="{93614F4F-151B-46FC-A1A3-4F93D7780BCF}" type="pres">
      <dgm:prSet presAssocID="{A38BF686-5AAA-428D-B3DA-D3F3C77CB330}" presName="horz1" presStyleCnt="0"/>
      <dgm:spPr/>
    </dgm:pt>
    <dgm:pt modelId="{854786EC-7890-45A3-AC9A-B8F1867B4590}" type="pres">
      <dgm:prSet presAssocID="{A38BF686-5AAA-428D-B3DA-D3F3C77CB330}" presName="tx1" presStyleLbl="revTx" presStyleIdx="0" presStyleCnt="9"/>
      <dgm:spPr/>
    </dgm:pt>
    <dgm:pt modelId="{3921777F-AE07-4758-A5B6-20A34DD2C754}" type="pres">
      <dgm:prSet presAssocID="{A38BF686-5AAA-428D-B3DA-D3F3C77CB330}" presName="vert1" presStyleCnt="0"/>
      <dgm:spPr/>
    </dgm:pt>
    <dgm:pt modelId="{ABEE1757-AA42-4FB4-99B5-9F4BFF08CD1A}" type="pres">
      <dgm:prSet presAssocID="{223FB635-5A50-4692-AFFB-A159D876A505}" presName="thickLine" presStyleLbl="alignNode1" presStyleIdx="1" presStyleCnt="9"/>
      <dgm:spPr/>
    </dgm:pt>
    <dgm:pt modelId="{A2EDDBC9-9603-4D5B-9D9C-84403C5841AE}" type="pres">
      <dgm:prSet presAssocID="{223FB635-5A50-4692-AFFB-A159D876A505}" presName="horz1" presStyleCnt="0"/>
      <dgm:spPr/>
    </dgm:pt>
    <dgm:pt modelId="{A3C13D23-5BC8-4A2A-AC02-36E3D0BCC69D}" type="pres">
      <dgm:prSet presAssocID="{223FB635-5A50-4692-AFFB-A159D876A505}" presName="tx1" presStyleLbl="revTx" presStyleIdx="1" presStyleCnt="9"/>
      <dgm:spPr/>
    </dgm:pt>
    <dgm:pt modelId="{092128BF-2067-4639-8690-A3C1A5D912E2}" type="pres">
      <dgm:prSet presAssocID="{223FB635-5A50-4692-AFFB-A159D876A505}" presName="vert1" presStyleCnt="0"/>
      <dgm:spPr/>
    </dgm:pt>
    <dgm:pt modelId="{4683B563-37D6-4267-9FE9-7D5559FF0B1A}" type="pres">
      <dgm:prSet presAssocID="{BED385CE-CAE6-456E-92FD-184E5C998F8B}" presName="thickLine" presStyleLbl="alignNode1" presStyleIdx="2" presStyleCnt="9"/>
      <dgm:spPr/>
    </dgm:pt>
    <dgm:pt modelId="{0FBB8F5D-3A70-4CE5-96DD-E30B00024324}" type="pres">
      <dgm:prSet presAssocID="{BED385CE-CAE6-456E-92FD-184E5C998F8B}" presName="horz1" presStyleCnt="0"/>
      <dgm:spPr/>
    </dgm:pt>
    <dgm:pt modelId="{CA9E27FA-0FFF-4E1A-B00E-CC0B11874437}" type="pres">
      <dgm:prSet presAssocID="{BED385CE-CAE6-456E-92FD-184E5C998F8B}" presName="tx1" presStyleLbl="revTx" presStyleIdx="2" presStyleCnt="9"/>
      <dgm:spPr/>
    </dgm:pt>
    <dgm:pt modelId="{D7D46FCE-595F-44F2-9FB7-3E05BC184A70}" type="pres">
      <dgm:prSet presAssocID="{BED385CE-CAE6-456E-92FD-184E5C998F8B}" presName="vert1" presStyleCnt="0"/>
      <dgm:spPr/>
    </dgm:pt>
    <dgm:pt modelId="{BF3CE6D1-46C6-4BE4-A184-E5373D4E013C}" type="pres">
      <dgm:prSet presAssocID="{902E71DE-5242-476F-B04C-BF6A3F3CBA3B}" presName="thickLine" presStyleLbl="alignNode1" presStyleIdx="3" presStyleCnt="9"/>
      <dgm:spPr/>
    </dgm:pt>
    <dgm:pt modelId="{0AFF4B8E-D7BA-4A80-85A1-0440F95B3894}" type="pres">
      <dgm:prSet presAssocID="{902E71DE-5242-476F-B04C-BF6A3F3CBA3B}" presName="horz1" presStyleCnt="0"/>
      <dgm:spPr/>
    </dgm:pt>
    <dgm:pt modelId="{65E3A975-B6E3-4F21-BBFB-2514C99C84AD}" type="pres">
      <dgm:prSet presAssocID="{902E71DE-5242-476F-B04C-BF6A3F3CBA3B}" presName="tx1" presStyleLbl="revTx" presStyleIdx="3" presStyleCnt="9"/>
      <dgm:spPr/>
    </dgm:pt>
    <dgm:pt modelId="{3D3CA4BB-788B-4AB1-8616-97000EC6A066}" type="pres">
      <dgm:prSet presAssocID="{902E71DE-5242-476F-B04C-BF6A3F3CBA3B}" presName="vert1" presStyleCnt="0"/>
      <dgm:spPr/>
    </dgm:pt>
    <dgm:pt modelId="{AA26A815-40A9-47D8-8926-2E85A23B0677}" type="pres">
      <dgm:prSet presAssocID="{282C7685-6880-40D3-ABC4-7A5B3FB200CE}" presName="thickLine" presStyleLbl="alignNode1" presStyleIdx="4" presStyleCnt="9"/>
      <dgm:spPr/>
    </dgm:pt>
    <dgm:pt modelId="{AFAC35D7-0395-4E04-A455-F170091089B8}" type="pres">
      <dgm:prSet presAssocID="{282C7685-6880-40D3-ABC4-7A5B3FB200CE}" presName="horz1" presStyleCnt="0"/>
      <dgm:spPr/>
    </dgm:pt>
    <dgm:pt modelId="{6898DBC2-E6AF-4AF8-8F2E-C6959C95F99A}" type="pres">
      <dgm:prSet presAssocID="{282C7685-6880-40D3-ABC4-7A5B3FB200CE}" presName="tx1" presStyleLbl="revTx" presStyleIdx="4" presStyleCnt="9"/>
      <dgm:spPr/>
    </dgm:pt>
    <dgm:pt modelId="{4B2BA310-DDC1-4942-A7B0-D71D51C1BDA6}" type="pres">
      <dgm:prSet presAssocID="{282C7685-6880-40D3-ABC4-7A5B3FB200CE}" presName="vert1" presStyleCnt="0"/>
      <dgm:spPr/>
    </dgm:pt>
    <dgm:pt modelId="{3C7DBCA2-3850-40F9-ADE5-B66509417F44}" type="pres">
      <dgm:prSet presAssocID="{B9CB2EEC-6EA1-4604-A127-E9B94B9F7C84}" presName="thickLine" presStyleLbl="alignNode1" presStyleIdx="5" presStyleCnt="9"/>
      <dgm:spPr/>
    </dgm:pt>
    <dgm:pt modelId="{F4F7CDD4-085F-48F5-AE67-92D326785300}" type="pres">
      <dgm:prSet presAssocID="{B9CB2EEC-6EA1-4604-A127-E9B94B9F7C84}" presName="horz1" presStyleCnt="0"/>
      <dgm:spPr/>
    </dgm:pt>
    <dgm:pt modelId="{A06F62F9-24CA-464B-8FC9-F3DB6E144AEF}" type="pres">
      <dgm:prSet presAssocID="{B9CB2EEC-6EA1-4604-A127-E9B94B9F7C84}" presName="tx1" presStyleLbl="revTx" presStyleIdx="5" presStyleCnt="9"/>
      <dgm:spPr/>
    </dgm:pt>
    <dgm:pt modelId="{DB4213EE-1AC1-4291-A40C-139E3904A12E}" type="pres">
      <dgm:prSet presAssocID="{B9CB2EEC-6EA1-4604-A127-E9B94B9F7C84}" presName="vert1" presStyleCnt="0"/>
      <dgm:spPr/>
    </dgm:pt>
    <dgm:pt modelId="{EF0978E8-4E05-4521-9EAC-E5BF9C9B897D}" type="pres">
      <dgm:prSet presAssocID="{7BA9C695-5D25-4732-90B8-75245243A2A2}" presName="thickLine" presStyleLbl="alignNode1" presStyleIdx="6" presStyleCnt="9"/>
      <dgm:spPr/>
    </dgm:pt>
    <dgm:pt modelId="{372D079E-44EE-46F5-B364-89F55054FE1C}" type="pres">
      <dgm:prSet presAssocID="{7BA9C695-5D25-4732-90B8-75245243A2A2}" presName="horz1" presStyleCnt="0"/>
      <dgm:spPr/>
    </dgm:pt>
    <dgm:pt modelId="{FE388B07-EC06-48DD-AEA8-2C86780063C6}" type="pres">
      <dgm:prSet presAssocID="{7BA9C695-5D25-4732-90B8-75245243A2A2}" presName="tx1" presStyleLbl="revTx" presStyleIdx="6" presStyleCnt="9"/>
      <dgm:spPr/>
    </dgm:pt>
    <dgm:pt modelId="{C3DC29FF-9799-42E6-B695-72F29D1399B0}" type="pres">
      <dgm:prSet presAssocID="{7BA9C695-5D25-4732-90B8-75245243A2A2}" presName="vert1" presStyleCnt="0"/>
      <dgm:spPr/>
    </dgm:pt>
    <dgm:pt modelId="{79E8FB29-11DB-4D85-8FD9-B9A0C30865FD}" type="pres">
      <dgm:prSet presAssocID="{663E9EEC-6CE0-486C-B305-9B056303A8BD}" presName="thickLine" presStyleLbl="alignNode1" presStyleIdx="7" presStyleCnt="9"/>
      <dgm:spPr/>
    </dgm:pt>
    <dgm:pt modelId="{1432F4BD-5ED6-4520-97CB-E9BCE4FBEBE8}" type="pres">
      <dgm:prSet presAssocID="{663E9EEC-6CE0-486C-B305-9B056303A8BD}" presName="horz1" presStyleCnt="0"/>
      <dgm:spPr/>
    </dgm:pt>
    <dgm:pt modelId="{643ACD39-238C-4D5F-9F1B-58296273E9C9}" type="pres">
      <dgm:prSet presAssocID="{663E9EEC-6CE0-486C-B305-9B056303A8BD}" presName="tx1" presStyleLbl="revTx" presStyleIdx="7" presStyleCnt="9"/>
      <dgm:spPr/>
    </dgm:pt>
    <dgm:pt modelId="{78A544EA-F588-4C57-AC57-BDB7A6C04D3F}" type="pres">
      <dgm:prSet presAssocID="{663E9EEC-6CE0-486C-B305-9B056303A8BD}" presName="vert1" presStyleCnt="0"/>
      <dgm:spPr/>
    </dgm:pt>
    <dgm:pt modelId="{A47DC6D9-AE0E-478C-B5A6-6E7AB6A3E67D}" type="pres">
      <dgm:prSet presAssocID="{68B01079-FD97-4A3F-A828-CA91EFE8BA92}" presName="thickLine" presStyleLbl="alignNode1" presStyleIdx="8" presStyleCnt="9"/>
      <dgm:spPr/>
    </dgm:pt>
    <dgm:pt modelId="{253A98B5-A67B-4E7B-AB1E-D9B74029A5B7}" type="pres">
      <dgm:prSet presAssocID="{68B01079-FD97-4A3F-A828-CA91EFE8BA92}" presName="horz1" presStyleCnt="0"/>
      <dgm:spPr/>
    </dgm:pt>
    <dgm:pt modelId="{098AA79C-9355-4ED6-B88B-9FA886B8CCF4}" type="pres">
      <dgm:prSet presAssocID="{68B01079-FD97-4A3F-A828-CA91EFE8BA92}" presName="tx1" presStyleLbl="revTx" presStyleIdx="8" presStyleCnt="9"/>
      <dgm:spPr/>
    </dgm:pt>
    <dgm:pt modelId="{D05C55FD-8F85-4FC9-80DA-405F4B90EE92}" type="pres">
      <dgm:prSet presAssocID="{68B01079-FD97-4A3F-A828-CA91EFE8BA92}" presName="vert1" presStyleCnt="0"/>
      <dgm:spPr/>
    </dgm:pt>
  </dgm:ptLst>
  <dgm:cxnLst>
    <dgm:cxn modelId="{B191FB0C-6A24-4E39-B733-D7769FE3CD6B}" srcId="{DE6E8A00-0093-447D-9CF7-B3D2AB211497}" destId="{A38BF686-5AAA-428D-B3DA-D3F3C77CB330}" srcOrd="0" destOrd="0" parTransId="{5315AC61-9A06-47C8-A6EB-24E63E1A26C2}" sibTransId="{AD3D0D9E-0D55-4891-AB75-ADA7DC92C134}"/>
    <dgm:cxn modelId="{CA238517-094F-4713-A60C-AF0610C57C77}" type="presOf" srcId="{223FB635-5A50-4692-AFFB-A159D876A505}" destId="{A3C13D23-5BC8-4A2A-AC02-36E3D0BCC69D}" srcOrd="0" destOrd="0" presId="urn:microsoft.com/office/officeart/2008/layout/LinedList"/>
    <dgm:cxn modelId="{A969FE29-03A9-42A7-87A9-99E3CCBA233A}" srcId="{DE6E8A00-0093-447D-9CF7-B3D2AB211497}" destId="{B9CB2EEC-6EA1-4604-A127-E9B94B9F7C84}" srcOrd="5" destOrd="0" parTransId="{E0FF0235-C670-4096-9867-770CAC8FB1DA}" sibTransId="{A6077F00-37FB-4539-AC86-D22E6A19A705}"/>
    <dgm:cxn modelId="{CF75333C-F118-4374-ADE7-B28C51186134}" srcId="{DE6E8A00-0093-447D-9CF7-B3D2AB211497}" destId="{663E9EEC-6CE0-486C-B305-9B056303A8BD}" srcOrd="7" destOrd="0" parTransId="{817294CD-3E8B-4CA1-BA0A-FA71A1BA7842}" sibTransId="{16C4ABEB-3314-44B6-BDE5-4E65A2BD88C9}"/>
    <dgm:cxn modelId="{94C73B42-3500-4742-B564-C0FA03FF63E4}" type="presOf" srcId="{902E71DE-5242-476F-B04C-BF6A3F3CBA3B}" destId="{65E3A975-B6E3-4F21-BBFB-2514C99C84AD}" srcOrd="0" destOrd="0" presId="urn:microsoft.com/office/officeart/2008/layout/LinedList"/>
    <dgm:cxn modelId="{4D8AD54D-2452-4148-9141-BCA5B99EF35E}" type="presOf" srcId="{A38BF686-5AAA-428D-B3DA-D3F3C77CB330}" destId="{854786EC-7890-45A3-AC9A-B8F1867B4590}" srcOrd="0" destOrd="0" presId="urn:microsoft.com/office/officeart/2008/layout/LinedList"/>
    <dgm:cxn modelId="{5390538E-9828-48B7-9DA1-AA34C2B595B4}" srcId="{DE6E8A00-0093-447D-9CF7-B3D2AB211497}" destId="{902E71DE-5242-476F-B04C-BF6A3F3CBA3B}" srcOrd="3" destOrd="0" parTransId="{F2488904-4A41-4CE7-BF52-2A6CA8ADC55D}" sibTransId="{A623C19E-9AA7-4F3A-A188-14E2B4713DCD}"/>
    <dgm:cxn modelId="{02484A95-C062-4FDF-8319-8FAA1CE11E58}" srcId="{DE6E8A00-0093-447D-9CF7-B3D2AB211497}" destId="{282C7685-6880-40D3-ABC4-7A5B3FB200CE}" srcOrd="4" destOrd="0" parTransId="{FA2C498B-DBBD-462C-ADAA-084816B60EF8}" sibTransId="{58B849B7-C4B3-4F6A-84FE-7299C96371EA}"/>
    <dgm:cxn modelId="{34D3F9A2-5822-48E2-B148-C4EF4994BEDD}" type="presOf" srcId="{7BA9C695-5D25-4732-90B8-75245243A2A2}" destId="{FE388B07-EC06-48DD-AEA8-2C86780063C6}" srcOrd="0" destOrd="0" presId="urn:microsoft.com/office/officeart/2008/layout/LinedList"/>
    <dgm:cxn modelId="{ADDBE6A7-7700-4001-87AA-8DE8C6D9F8A5}" type="presOf" srcId="{68B01079-FD97-4A3F-A828-CA91EFE8BA92}" destId="{098AA79C-9355-4ED6-B88B-9FA886B8CCF4}" srcOrd="0" destOrd="0" presId="urn:microsoft.com/office/officeart/2008/layout/LinedList"/>
    <dgm:cxn modelId="{8FDC64B3-4B36-4190-A44E-B5533AB5838D}" type="presOf" srcId="{282C7685-6880-40D3-ABC4-7A5B3FB200CE}" destId="{6898DBC2-E6AF-4AF8-8F2E-C6959C95F99A}" srcOrd="0" destOrd="0" presId="urn:microsoft.com/office/officeart/2008/layout/LinedList"/>
    <dgm:cxn modelId="{C1E40AB4-D091-44BC-8202-DE334BB9D1B8}" srcId="{DE6E8A00-0093-447D-9CF7-B3D2AB211497}" destId="{7BA9C695-5D25-4732-90B8-75245243A2A2}" srcOrd="6" destOrd="0" parTransId="{922FA233-076B-463D-81D0-928B03BE8D33}" sibTransId="{B89E24EF-F7C8-4362-9BDF-F00818D931F4}"/>
    <dgm:cxn modelId="{EABF69C8-1D18-4F79-B046-F9909C17EDB6}" srcId="{DE6E8A00-0093-447D-9CF7-B3D2AB211497}" destId="{BED385CE-CAE6-456E-92FD-184E5C998F8B}" srcOrd="2" destOrd="0" parTransId="{0974A4B1-3286-497C-B916-645AF314EA8F}" sibTransId="{46368AFB-0759-42D8-BF67-82589FD30AA8}"/>
    <dgm:cxn modelId="{37E408CC-877B-4C0B-85A0-A11F56F2078C}" srcId="{DE6E8A00-0093-447D-9CF7-B3D2AB211497}" destId="{68B01079-FD97-4A3F-A828-CA91EFE8BA92}" srcOrd="8" destOrd="0" parTransId="{81C7B737-0A9A-4FD7-B00F-28C20C0CF697}" sibTransId="{C9BB3C6E-7053-4165-ACF0-D6A82DC5F55A}"/>
    <dgm:cxn modelId="{72CCA4D1-A672-4DAA-B9A8-016BD4B5BA70}" type="presOf" srcId="{B9CB2EEC-6EA1-4604-A127-E9B94B9F7C84}" destId="{A06F62F9-24CA-464B-8FC9-F3DB6E144AEF}" srcOrd="0" destOrd="0" presId="urn:microsoft.com/office/officeart/2008/layout/LinedList"/>
    <dgm:cxn modelId="{8AFEAED1-4E9C-4439-A3DA-E2E698A2423D}" type="presOf" srcId="{DE6E8A00-0093-447D-9CF7-B3D2AB211497}" destId="{CA12A8E4-0124-49E3-83AA-CD4E8668FBBD}" srcOrd="0" destOrd="0" presId="urn:microsoft.com/office/officeart/2008/layout/LinedList"/>
    <dgm:cxn modelId="{EFA5D2D9-22FF-4830-AF99-6C6F3B4731B6}" type="presOf" srcId="{BED385CE-CAE6-456E-92FD-184E5C998F8B}" destId="{CA9E27FA-0FFF-4E1A-B00E-CC0B11874437}" srcOrd="0" destOrd="0" presId="urn:microsoft.com/office/officeart/2008/layout/LinedList"/>
    <dgm:cxn modelId="{0A0105DD-4F85-47D9-8563-BE7084DC55F5}" srcId="{DE6E8A00-0093-447D-9CF7-B3D2AB211497}" destId="{223FB635-5A50-4692-AFFB-A159D876A505}" srcOrd="1" destOrd="0" parTransId="{44C0FBF3-877E-4E66-873D-2CC16FC89619}" sibTransId="{C275AF46-515C-4316-8D64-B5939E6CEC9A}"/>
    <dgm:cxn modelId="{058880E0-8AEA-44A1-8ADB-E4336CCF4A89}" type="presOf" srcId="{663E9EEC-6CE0-486C-B305-9B056303A8BD}" destId="{643ACD39-238C-4D5F-9F1B-58296273E9C9}" srcOrd="0" destOrd="0" presId="urn:microsoft.com/office/officeart/2008/layout/LinedList"/>
    <dgm:cxn modelId="{BFF3970E-B7B3-48B7-A7D4-73F890423138}" type="presParOf" srcId="{CA12A8E4-0124-49E3-83AA-CD4E8668FBBD}" destId="{0BC5A928-0442-4AFC-8024-8E65B74C27C3}" srcOrd="0" destOrd="0" presId="urn:microsoft.com/office/officeart/2008/layout/LinedList"/>
    <dgm:cxn modelId="{8413E2A4-D950-4300-AC8C-8974AC37D448}" type="presParOf" srcId="{CA12A8E4-0124-49E3-83AA-CD4E8668FBBD}" destId="{93614F4F-151B-46FC-A1A3-4F93D7780BCF}" srcOrd="1" destOrd="0" presId="urn:microsoft.com/office/officeart/2008/layout/LinedList"/>
    <dgm:cxn modelId="{39185D26-8A59-49B2-B085-3D4422F3B432}" type="presParOf" srcId="{93614F4F-151B-46FC-A1A3-4F93D7780BCF}" destId="{854786EC-7890-45A3-AC9A-B8F1867B4590}" srcOrd="0" destOrd="0" presId="urn:microsoft.com/office/officeart/2008/layout/LinedList"/>
    <dgm:cxn modelId="{FF8F4B03-0C56-43BB-B60F-0A11F07371FA}" type="presParOf" srcId="{93614F4F-151B-46FC-A1A3-4F93D7780BCF}" destId="{3921777F-AE07-4758-A5B6-20A34DD2C754}" srcOrd="1" destOrd="0" presId="urn:microsoft.com/office/officeart/2008/layout/LinedList"/>
    <dgm:cxn modelId="{15182895-B4C1-40A3-A8F1-C0A7F4D91A45}" type="presParOf" srcId="{CA12A8E4-0124-49E3-83AA-CD4E8668FBBD}" destId="{ABEE1757-AA42-4FB4-99B5-9F4BFF08CD1A}" srcOrd="2" destOrd="0" presId="urn:microsoft.com/office/officeart/2008/layout/LinedList"/>
    <dgm:cxn modelId="{78BA0DA1-9856-4A77-8A82-84C39A2BED04}" type="presParOf" srcId="{CA12A8E4-0124-49E3-83AA-CD4E8668FBBD}" destId="{A2EDDBC9-9603-4D5B-9D9C-84403C5841AE}" srcOrd="3" destOrd="0" presId="urn:microsoft.com/office/officeart/2008/layout/LinedList"/>
    <dgm:cxn modelId="{FC9E3AE2-6062-4762-9AE0-C25CE3AD3A38}" type="presParOf" srcId="{A2EDDBC9-9603-4D5B-9D9C-84403C5841AE}" destId="{A3C13D23-5BC8-4A2A-AC02-36E3D0BCC69D}" srcOrd="0" destOrd="0" presId="urn:microsoft.com/office/officeart/2008/layout/LinedList"/>
    <dgm:cxn modelId="{6631C6E9-2558-4A39-93B9-C9020CA8DC08}" type="presParOf" srcId="{A2EDDBC9-9603-4D5B-9D9C-84403C5841AE}" destId="{092128BF-2067-4639-8690-A3C1A5D912E2}" srcOrd="1" destOrd="0" presId="urn:microsoft.com/office/officeart/2008/layout/LinedList"/>
    <dgm:cxn modelId="{39A83F08-58DA-4DAF-A967-16B5FB9D78A9}" type="presParOf" srcId="{CA12A8E4-0124-49E3-83AA-CD4E8668FBBD}" destId="{4683B563-37D6-4267-9FE9-7D5559FF0B1A}" srcOrd="4" destOrd="0" presId="urn:microsoft.com/office/officeart/2008/layout/LinedList"/>
    <dgm:cxn modelId="{17E1F730-FF23-4BF7-A41D-401119FBA9DF}" type="presParOf" srcId="{CA12A8E4-0124-49E3-83AA-CD4E8668FBBD}" destId="{0FBB8F5D-3A70-4CE5-96DD-E30B00024324}" srcOrd="5" destOrd="0" presId="urn:microsoft.com/office/officeart/2008/layout/LinedList"/>
    <dgm:cxn modelId="{B7E6D988-05D4-4645-A3DB-E57CA64D03C7}" type="presParOf" srcId="{0FBB8F5D-3A70-4CE5-96DD-E30B00024324}" destId="{CA9E27FA-0FFF-4E1A-B00E-CC0B11874437}" srcOrd="0" destOrd="0" presId="urn:microsoft.com/office/officeart/2008/layout/LinedList"/>
    <dgm:cxn modelId="{98A70561-CD5F-44E5-B2FE-55666724CEAA}" type="presParOf" srcId="{0FBB8F5D-3A70-4CE5-96DD-E30B00024324}" destId="{D7D46FCE-595F-44F2-9FB7-3E05BC184A70}" srcOrd="1" destOrd="0" presId="urn:microsoft.com/office/officeart/2008/layout/LinedList"/>
    <dgm:cxn modelId="{89BC62DE-DC14-4F9B-BF17-DEE5B3CB84EB}" type="presParOf" srcId="{CA12A8E4-0124-49E3-83AA-CD4E8668FBBD}" destId="{BF3CE6D1-46C6-4BE4-A184-E5373D4E013C}" srcOrd="6" destOrd="0" presId="urn:microsoft.com/office/officeart/2008/layout/LinedList"/>
    <dgm:cxn modelId="{D7BC0BFE-6BBA-4183-AD3D-C76E61B2AD23}" type="presParOf" srcId="{CA12A8E4-0124-49E3-83AA-CD4E8668FBBD}" destId="{0AFF4B8E-D7BA-4A80-85A1-0440F95B3894}" srcOrd="7" destOrd="0" presId="urn:microsoft.com/office/officeart/2008/layout/LinedList"/>
    <dgm:cxn modelId="{780C73FD-11A3-4223-937B-1687FBA6F973}" type="presParOf" srcId="{0AFF4B8E-D7BA-4A80-85A1-0440F95B3894}" destId="{65E3A975-B6E3-4F21-BBFB-2514C99C84AD}" srcOrd="0" destOrd="0" presId="urn:microsoft.com/office/officeart/2008/layout/LinedList"/>
    <dgm:cxn modelId="{9109914B-313E-4EC5-B970-E4C538D3A4F3}" type="presParOf" srcId="{0AFF4B8E-D7BA-4A80-85A1-0440F95B3894}" destId="{3D3CA4BB-788B-4AB1-8616-97000EC6A066}" srcOrd="1" destOrd="0" presId="urn:microsoft.com/office/officeart/2008/layout/LinedList"/>
    <dgm:cxn modelId="{C6268E9F-4ACD-49C9-85EE-1CE584DB9B05}" type="presParOf" srcId="{CA12A8E4-0124-49E3-83AA-CD4E8668FBBD}" destId="{AA26A815-40A9-47D8-8926-2E85A23B0677}" srcOrd="8" destOrd="0" presId="urn:microsoft.com/office/officeart/2008/layout/LinedList"/>
    <dgm:cxn modelId="{72C83757-F373-43AC-BEAA-07F24F837D0F}" type="presParOf" srcId="{CA12A8E4-0124-49E3-83AA-CD4E8668FBBD}" destId="{AFAC35D7-0395-4E04-A455-F170091089B8}" srcOrd="9" destOrd="0" presId="urn:microsoft.com/office/officeart/2008/layout/LinedList"/>
    <dgm:cxn modelId="{442C1705-C575-4EA0-9088-AF64C48E197B}" type="presParOf" srcId="{AFAC35D7-0395-4E04-A455-F170091089B8}" destId="{6898DBC2-E6AF-4AF8-8F2E-C6959C95F99A}" srcOrd="0" destOrd="0" presId="urn:microsoft.com/office/officeart/2008/layout/LinedList"/>
    <dgm:cxn modelId="{44712F6F-6784-4134-A470-5DC4DEBC5E57}" type="presParOf" srcId="{AFAC35D7-0395-4E04-A455-F170091089B8}" destId="{4B2BA310-DDC1-4942-A7B0-D71D51C1BDA6}" srcOrd="1" destOrd="0" presId="urn:microsoft.com/office/officeart/2008/layout/LinedList"/>
    <dgm:cxn modelId="{4FAC638C-263C-42B7-A8FF-AD46E1E47B63}" type="presParOf" srcId="{CA12A8E4-0124-49E3-83AA-CD4E8668FBBD}" destId="{3C7DBCA2-3850-40F9-ADE5-B66509417F44}" srcOrd="10" destOrd="0" presId="urn:microsoft.com/office/officeart/2008/layout/LinedList"/>
    <dgm:cxn modelId="{C2D9E308-20FE-4C33-91E5-B6DF22B136B2}" type="presParOf" srcId="{CA12A8E4-0124-49E3-83AA-CD4E8668FBBD}" destId="{F4F7CDD4-085F-48F5-AE67-92D326785300}" srcOrd="11" destOrd="0" presId="urn:microsoft.com/office/officeart/2008/layout/LinedList"/>
    <dgm:cxn modelId="{A2FABF7B-F473-47C4-BC8B-6500757F3C50}" type="presParOf" srcId="{F4F7CDD4-085F-48F5-AE67-92D326785300}" destId="{A06F62F9-24CA-464B-8FC9-F3DB6E144AEF}" srcOrd="0" destOrd="0" presId="urn:microsoft.com/office/officeart/2008/layout/LinedList"/>
    <dgm:cxn modelId="{6E458C71-02B9-477D-AF22-DC14E4D0F58F}" type="presParOf" srcId="{F4F7CDD4-085F-48F5-AE67-92D326785300}" destId="{DB4213EE-1AC1-4291-A40C-139E3904A12E}" srcOrd="1" destOrd="0" presId="urn:microsoft.com/office/officeart/2008/layout/LinedList"/>
    <dgm:cxn modelId="{52928A5C-82AF-4766-9C82-1599ED71DDEB}" type="presParOf" srcId="{CA12A8E4-0124-49E3-83AA-CD4E8668FBBD}" destId="{EF0978E8-4E05-4521-9EAC-E5BF9C9B897D}" srcOrd="12" destOrd="0" presId="urn:microsoft.com/office/officeart/2008/layout/LinedList"/>
    <dgm:cxn modelId="{D93CF40A-7011-4771-A6DB-0BD5AA4F292F}" type="presParOf" srcId="{CA12A8E4-0124-49E3-83AA-CD4E8668FBBD}" destId="{372D079E-44EE-46F5-B364-89F55054FE1C}" srcOrd="13" destOrd="0" presId="urn:microsoft.com/office/officeart/2008/layout/LinedList"/>
    <dgm:cxn modelId="{9FB9254D-6EF3-4E6E-853B-5E171D537DB8}" type="presParOf" srcId="{372D079E-44EE-46F5-B364-89F55054FE1C}" destId="{FE388B07-EC06-48DD-AEA8-2C86780063C6}" srcOrd="0" destOrd="0" presId="urn:microsoft.com/office/officeart/2008/layout/LinedList"/>
    <dgm:cxn modelId="{65A9D0E6-2B24-4C94-81BF-CB5E49B72391}" type="presParOf" srcId="{372D079E-44EE-46F5-B364-89F55054FE1C}" destId="{C3DC29FF-9799-42E6-B695-72F29D1399B0}" srcOrd="1" destOrd="0" presId="urn:microsoft.com/office/officeart/2008/layout/LinedList"/>
    <dgm:cxn modelId="{55B376D4-1A15-434F-97EF-A1B70A8FF111}" type="presParOf" srcId="{CA12A8E4-0124-49E3-83AA-CD4E8668FBBD}" destId="{79E8FB29-11DB-4D85-8FD9-B9A0C30865FD}" srcOrd="14" destOrd="0" presId="urn:microsoft.com/office/officeart/2008/layout/LinedList"/>
    <dgm:cxn modelId="{2BA1CC8B-58BF-4B4F-8648-333B12626793}" type="presParOf" srcId="{CA12A8E4-0124-49E3-83AA-CD4E8668FBBD}" destId="{1432F4BD-5ED6-4520-97CB-E9BCE4FBEBE8}" srcOrd="15" destOrd="0" presId="urn:microsoft.com/office/officeart/2008/layout/LinedList"/>
    <dgm:cxn modelId="{857544DD-9C02-436C-AADF-946714AA5981}" type="presParOf" srcId="{1432F4BD-5ED6-4520-97CB-E9BCE4FBEBE8}" destId="{643ACD39-238C-4D5F-9F1B-58296273E9C9}" srcOrd="0" destOrd="0" presId="urn:microsoft.com/office/officeart/2008/layout/LinedList"/>
    <dgm:cxn modelId="{081B18DB-DFF9-40EC-B127-E53E7E873C7B}" type="presParOf" srcId="{1432F4BD-5ED6-4520-97CB-E9BCE4FBEBE8}" destId="{78A544EA-F588-4C57-AC57-BDB7A6C04D3F}" srcOrd="1" destOrd="0" presId="urn:microsoft.com/office/officeart/2008/layout/LinedList"/>
    <dgm:cxn modelId="{501A523A-1404-4FFF-AA74-CF68232D97F7}" type="presParOf" srcId="{CA12A8E4-0124-49E3-83AA-CD4E8668FBBD}" destId="{A47DC6D9-AE0E-478C-B5A6-6E7AB6A3E67D}" srcOrd="16" destOrd="0" presId="urn:microsoft.com/office/officeart/2008/layout/LinedList"/>
    <dgm:cxn modelId="{C101B115-3E7B-4391-9384-2ACEF43885D5}" type="presParOf" srcId="{CA12A8E4-0124-49E3-83AA-CD4E8668FBBD}" destId="{253A98B5-A67B-4E7B-AB1E-D9B74029A5B7}" srcOrd="17" destOrd="0" presId="urn:microsoft.com/office/officeart/2008/layout/LinedList"/>
    <dgm:cxn modelId="{646C0FED-73C0-4711-9A9D-E3CDB04C767C}" type="presParOf" srcId="{253A98B5-A67B-4E7B-AB1E-D9B74029A5B7}" destId="{098AA79C-9355-4ED6-B88B-9FA886B8CCF4}" srcOrd="0" destOrd="0" presId="urn:microsoft.com/office/officeart/2008/layout/LinedList"/>
    <dgm:cxn modelId="{09736E4A-3E0B-495F-AA15-DC41542585A1}" type="presParOf" srcId="{253A98B5-A67B-4E7B-AB1E-D9B74029A5B7}" destId="{D05C55FD-8F85-4FC9-80DA-405F4B90EE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6F421-A7C5-475F-AEC4-DB99D1DE6E2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F23A9B0-F15F-41FE-AB47-EEA0B189EDF3}">
      <dgm:prSet/>
      <dgm:spPr/>
      <dgm:t>
        <a:bodyPr/>
        <a:lstStyle/>
        <a:p>
          <a:r>
            <a:rPr lang="en-US"/>
            <a:t>Usually of much longer duration than hospitalization (30 days-2 years)</a:t>
          </a:r>
        </a:p>
      </dgm:t>
    </dgm:pt>
    <dgm:pt modelId="{78E80266-BD73-478F-9825-813004CBEEAD}" type="parTrans" cxnId="{E7AE1309-B794-486D-BA99-31DDDFFAED75}">
      <dgm:prSet/>
      <dgm:spPr/>
      <dgm:t>
        <a:bodyPr/>
        <a:lstStyle/>
        <a:p>
          <a:endParaRPr lang="en-US"/>
        </a:p>
      </dgm:t>
    </dgm:pt>
    <dgm:pt modelId="{DDDA46DE-CC97-4462-BC5E-F5EB033989FC}" type="sibTrans" cxnId="{E7AE1309-B794-486D-BA99-31DDDFFAED75}">
      <dgm:prSet/>
      <dgm:spPr/>
      <dgm:t>
        <a:bodyPr/>
        <a:lstStyle/>
        <a:p>
          <a:endParaRPr lang="en-US"/>
        </a:p>
      </dgm:t>
    </dgm:pt>
    <dgm:pt modelId="{657AEE8A-441C-41F2-B56D-C31BC433AD5D}">
      <dgm:prSet/>
      <dgm:spPr/>
      <dgm:t>
        <a:bodyPr/>
        <a:lstStyle/>
        <a:p>
          <a:r>
            <a:rPr lang="en-US"/>
            <a:t>Can also be known as therapeutic boarding schools, can be dually licensed by state education and health or mental health departments.</a:t>
          </a:r>
        </a:p>
      </dgm:t>
    </dgm:pt>
    <dgm:pt modelId="{DE4AD36D-C6A3-40D0-BE5E-6DC92248D2CD}" type="parTrans" cxnId="{44FF3FE9-0F97-4A21-A2F7-2DEC2318B9D6}">
      <dgm:prSet/>
      <dgm:spPr/>
      <dgm:t>
        <a:bodyPr/>
        <a:lstStyle/>
        <a:p>
          <a:endParaRPr lang="en-US"/>
        </a:p>
      </dgm:t>
    </dgm:pt>
    <dgm:pt modelId="{C7BD34E7-A96B-44FD-BF44-22D27442F3B2}" type="sibTrans" cxnId="{44FF3FE9-0F97-4A21-A2F7-2DEC2318B9D6}">
      <dgm:prSet/>
      <dgm:spPr/>
      <dgm:t>
        <a:bodyPr/>
        <a:lstStyle/>
        <a:p>
          <a:endParaRPr lang="en-US"/>
        </a:p>
      </dgm:t>
    </dgm:pt>
    <dgm:pt modelId="{F8519773-2EAD-4740-BD52-966A54963EB1}">
      <dgm:prSet/>
      <dgm:spPr/>
      <dgm:t>
        <a:bodyPr/>
        <a:lstStyle/>
        <a:p>
          <a:r>
            <a:rPr lang="en-US"/>
            <a:t>For children, either the whole or the educational portion can be covered by the school district (varies by state).</a:t>
          </a:r>
        </a:p>
      </dgm:t>
    </dgm:pt>
    <dgm:pt modelId="{C84AFB74-AB8B-420D-A196-75F043ABD48E}" type="parTrans" cxnId="{BC444F67-98D6-4A6E-AA5F-3C194064F288}">
      <dgm:prSet/>
      <dgm:spPr/>
      <dgm:t>
        <a:bodyPr/>
        <a:lstStyle/>
        <a:p>
          <a:endParaRPr lang="en-US"/>
        </a:p>
      </dgm:t>
    </dgm:pt>
    <dgm:pt modelId="{D054766B-F672-4BA5-A933-26CAF43D1B13}" type="sibTrans" cxnId="{BC444F67-98D6-4A6E-AA5F-3C194064F288}">
      <dgm:prSet/>
      <dgm:spPr/>
      <dgm:t>
        <a:bodyPr/>
        <a:lstStyle/>
        <a:p>
          <a:endParaRPr lang="en-US"/>
        </a:p>
      </dgm:t>
    </dgm:pt>
    <dgm:pt modelId="{0D7C531C-98EF-499E-94BC-A5DD3BEC1725}">
      <dgm:prSet/>
      <dgm:spPr/>
      <dgm:t>
        <a:bodyPr/>
        <a:lstStyle/>
        <a:p>
          <a:r>
            <a:rPr lang="en-US"/>
            <a:t>In some states, the room and board portion can be covered by Medicaid, which sometimes provides for long term care.</a:t>
          </a:r>
        </a:p>
      </dgm:t>
    </dgm:pt>
    <dgm:pt modelId="{0AA5999A-B1C7-43D5-98A8-06DCDF0A6ADD}" type="parTrans" cxnId="{C2EC6268-0607-4312-9344-9192C60ED480}">
      <dgm:prSet/>
      <dgm:spPr/>
      <dgm:t>
        <a:bodyPr/>
        <a:lstStyle/>
        <a:p>
          <a:endParaRPr lang="en-US"/>
        </a:p>
      </dgm:t>
    </dgm:pt>
    <dgm:pt modelId="{EC16B64B-A5B9-44EA-A821-5BB0EEEA1836}" type="sibTrans" cxnId="{C2EC6268-0607-4312-9344-9192C60ED480}">
      <dgm:prSet/>
      <dgm:spPr/>
      <dgm:t>
        <a:bodyPr/>
        <a:lstStyle/>
        <a:p>
          <a:endParaRPr lang="en-US"/>
        </a:p>
      </dgm:t>
    </dgm:pt>
    <dgm:pt modelId="{72312557-AC13-462A-A7BB-83C5050167A4}">
      <dgm:prSet/>
      <dgm:spPr/>
      <dgm:t>
        <a:bodyPr/>
        <a:lstStyle/>
        <a:p>
          <a:r>
            <a:rPr lang="en-US"/>
            <a:t>For adults, some developmental disability departments will fund some portions of the programs</a:t>
          </a:r>
        </a:p>
      </dgm:t>
    </dgm:pt>
    <dgm:pt modelId="{2C650E21-27C7-4807-AD98-91F85E86BE20}" type="parTrans" cxnId="{B2F095D4-52CD-4A15-A70A-388E9FEAED96}">
      <dgm:prSet/>
      <dgm:spPr/>
      <dgm:t>
        <a:bodyPr/>
        <a:lstStyle/>
        <a:p>
          <a:endParaRPr lang="en-US"/>
        </a:p>
      </dgm:t>
    </dgm:pt>
    <dgm:pt modelId="{0FA9843C-15AC-434F-A0D1-F66A066D8ACE}" type="sibTrans" cxnId="{B2F095D4-52CD-4A15-A70A-388E9FEAED96}">
      <dgm:prSet/>
      <dgm:spPr/>
      <dgm:t>
        <a:bodyPr/>
        <a:lstStyle/>
        <a:p>
          <a:endParaRPr lang="en-US"/>
        </a:p>
      </dgm:t>
    </dgm:pt>
    <dgm:pt modelId="{3E4ECC76-2AC4-499D-B783-B463A095EE73}">
      <dgm:prSet/>
      <dgm:spPr/>
      <dgm:t>
        <a:bodyPr/>
        <a:lstStyle/>
        <a:p>
          <a:r>
            <a:rPr lang="en-US"/>
            <a:t>Some private health plans will pay for a limited duration of the needed stay.</a:t>
          </a:r>
        </a:p>
      </dgm:t>
    </dgm:pt>
    <dgm:pt modelId="{1C0CA3D2-B55F-40A0-B753-0062FC35444E}" type="parTrans" cxnId="{5A3ADFD6-22FA-405A-9C02-FBC2082EC460}">
      <dgm:prSet/>
      <dgm:spPr/>
      <dgm:t>
        <a:bodyPr/>
        <a:lstStyle/>
        <a:p>
          <a:endParaRPr lang="en-US"/>
        </a:p>
      </dgm:t>
    </dgm:pt>
    <dgm:pt modelId="{63DC30DE-40F3-4618-AA4F-730C132300C9}" type="sibTrans" cxnId="{5A3ADFD6-22FA-405A-9C02-FBC2082EC460}">
      <dgm:prSet/>
      <dgm:spPr/>
      <dgm:t>
        <a:bodyPr/>
        <a:lstStyle/>
        <a:p>
          <a:endParaRPr lang="en-US"/>
        </a:p>
      </dgm:t>
    </dgm:pt>
    <dgm:pt modelId="{415EEEB3-A81E-4382-A12D-4FE0A710928B}" type="pres">
      <dgm:prSet presAssocID="{8FB6F421-A7C5-475F-AEC4-DB99D1DE6E29}" presName="vert0" presStyleCnt="0">
        <dgm:presLayoutVars>
          <dgm:dir/>
          <dgm:animOne val="branch"/>
          <dgm:animLvl val="lvl"/>
        </dgm:presLayoutVars>
      </dgm:prSet>
      <dgm:spPr/>
    </dgm:pt>
    <dgm:pt modelId="{876DA1FC-BB0F-4B0B-94FD-5144B8473EA7}" type="pres">
      <dgm:prSet presAssocID="{EF23A9B0-F15F-41FE-AB47-EEA0B189EDF3}" presName="thickLine" presStyleLbl="alignNode1" presStyleIdx="0" presStyleCnt="6"/>
      <dgm:spPr/>
    </dgm:pt>
    <dgm:pt modelId="{EFAC11B9-800A-4DA3-8D9B-B5187C829C0C}" type="pres">
      <dgm:prSet presAssocID="{EF23A9B0-F15F-41FE-AB47-EEA0B189EDF3}" presName="horz1" presStyleCnt="0"/>
      <dgm:spPr/>
    </dgm:pt>
    <dgm:pt modelId="{E8CE4745-8482-433A-BE3A-94647073F862}" type="pres">
      <dgm:prSet presAssocID="{EF23A9B0-F15F-41FE-AB47-EEA0B189EDF3}" presName="tx1" presStyleLbl="revTx" presStyleIdx="0" presStyleCnt="6" custLinFactNeighborX="-194" custLinFactNeighborY="-3443"/>
      <dgm:spPr/>
    </dgm:pt>
    <dgm:pt modelId="{813CC174-334E-429E-BAA3-01ABABDB957F}" type="pres">
      <dgm:prSet presAssocID="{EF23A9B0-F15F-41FE-AB47-EEA0B189EDF3}" presName="vert1" presStyleCnt="0"/>
      <dgm:spPr/>
    </dgm:pt>
    <dgm:pt modelId="{C67AB539-B303-481F-BBAB-F5998971B707}" type="pres">
      <dgm:prSet presAssocID="{657AEE8A-441C-41F2-B56D-C31BC433AD5D}" presName="thickLine" presStyleLbl="alignNode1" presStyleIdx="1" presStyleCnt="6"/>
      <dgm:spPr/>
    </dgm:pt>
    <dgm:pt modelId="{BB9E3EBE-F8EF-4E02-9D88-87E8C4CBC269}" type="pres">
      <dgm:prSet presAssocID="{657AEE8A-441C-41F2-B56D-C31BC433AD5D}" presName="horz1" presStyleCnt="0"/>
      <dgm:spPr/>
    </dgm:pt>
    <dgm:pt modelId="{ACB2A3B9-B54B-4F06-844F-518AA7DAB9A3}" type="pres">
      <dgm:prSet presAssocID="{657AEE8A-441C-41F2-B56D-C31BC433AD5D}" presName="tx1" presStyleLbl="revTx" presStyleIdx="1" presStyleCnt="6"/>
      <dgm:spPr/>
    </dgm:pt>
    <dgm:pt modelId="{E85E84B9-048F-4D6F-A4E0-97820B747A92}" type="pres">
      <dgm:prSet presAssocID="{657AEE8A-441C-41F2-B56D-C31BC433AD5D}" presName="vert1" presStyleCnt="0"/>
      <dgm:spPr/>
    </dgm:pt>
    <dgm:pt modelId="{6950DA7A-A3E6-4E46-A6EC-9D096A57A88A}" type="pres">
      <dgm:prSet presAssocID="{F8519773-2EAD-4740-BD52-966A54963EB1}" presName="thickLine" presStyleLbl="alignNode1" presStyleIdx="2" presStyleCnt="6"/>
      <dgm:spPr/>
    </dgm:pt>
    <dgm:pt modelId="{7C93D633-A842-4085-B871-4DA4531A41F9}" type="pres">
      <dgm:prSet presAssocID="{F8519773-2EAD-4740-BD52-966A54963EB1}" presName="horz1" presStyleCnt="0"/>
      <dgm:spPr/>
    </dgm:pt>
    <dgm:pt modelId="{C36356E7-832E-43A8-921C-BF0E17B43DCF}" type="pres">
      <dgm:prSet presAssocID="{F8519773-2EAD-4740-BD52-966A54963EB1}" presName="tx1" presStyleLbl="revTx" presStyleIdx="2" presStyleCnt="6"/>
      <dgm:spPr/>
    </dgm:pt>
    <dgm:pt modelId="{A35B3F45-8168-46C8-88FE-3BBEC66146D5}" type="pres">
      <dgm:prSet presAssocID="{F8519773-2EAD-4740-BD52-966A54963EB1}" presName="vert1" presStyleCnt="0"/>
      <dgm:spPr/>
    </dgm:pt>
    <dgm:pt modelId="{A446F72C-9357-4AB0-B055-9DF3F2B4F574}" type="pres">
      <dgm:prSet presAssocID="{0D7C531C-98EF-499E-94BC-A5DD3BEC1725}" presName="thickLine" presStyleLbl="alignNode1" presStyleIdx="3" presStyleCnt="6"/>
      <dgm:spPr/>
    </dgm:pt>
    <dgm:pt modelId="{139B23F6-F376-4511-AB2D-F5BF3D2C90AB}" type="pres">
      <dgm:prSet presAssocID="{0D7C531C-98EF-499E-94BC-A5DD3BEC1725}" presName="horz1" presStyleCnt="0"/>
      <dgm:spPr/>
    </dgm:pt>
    <dgm:pt modelId="{1A643FF4-5945-4E59-9C7E-2B76F0AF2669}" type="pres">
      <dgm:prSet presAssocID="{0D7C531C-98EF-499E-94BC-A5DD3BEC1725}" presName="tx1" presStyleLbl="revTx" presStyleIdx="3" presStyleCnt="6"/>
      <dgm:spPr/>
    </dgm:pt>
    <dgm:pt modelId="{1F2130B8-FB5B-4FCF-956C-6D480F4A30AB}" type="pres">
      <dgm:prSet presAssocID="{0D7C531C-98EF-499E-94BC-A5DD3BEC1725}" presName="vert1" presStyleCnt="0"/>
      <dgm:spPr/>
    </dgm:pt>
    <dgm:pt modelId="{27BA9061-87AF-4A4C-B467-CC69213CA689}" type="pres">
      <dgm:prSet presAssocID="{72312557-AC13-462A-A7BB-83C5050167A4}" presName="thickLine" presStyleLbl="alignNode1" presStyleIdx="4" presStyleCnt="6"/>
      <dgm:spPr/>
    </dgm:pt>
    <dgm:pt modelId="{6C766FFD-1DCA-492E-9C54-F31E7ED868B4}" type="pres">
      <dgm:prSet presAssocID="{72312557-AC13-462A-A7BB-83C5050167A4}" presName="horz1" presStyleCnt="0"/>
      <dgm:spPr/>
    </dgm:pt>
    <dgm:pt modelId="{6229169E-4BD8-40A6-A750-75EF53BC9911}" type="pres">
      <dgm:prSet presAssocID="{72312557-AC13-462A-A7BB-83C5050167A4}" presName="tx1" presStyleLbl="revTx" presStyleIdx="4" presStyleCnt="6"/>
      <dgm:spPr/>
    </dgm:pt>
    <dgm:pt modelId="{C8D798EA-169F-4676-AE00-CBC69B5474D6}" type="pres">
      <dgm:prSet presAssocID="{72312557-AC13-462A-A7BB-83C5050167A4}" presName="vert1" presStyleCnt="0"/>
      <dgm:spPr/>
    </dgm:pt>
    <dgm:pt modelId="{39F9EC2C-70B4-47E1-B92C-BD7BB7B55D4C}" type="pres">
      <dgm:prSet presAssocID="{3E4ECC76-2AC4-499D-B783-B463A095EE73}" presName="thickLine" presStyleLbl="alignNode1" presStyleIdx="5" presStyleCnt="6"/>
      <dgm:spPr/>
    </dgm:pt>
    <dgm:pt modelId="{F7C181C5-7028-4710-A0BF-3362BDCBAABF}" type="pres">
      <dgm:prSet presAssocID="{3E4ECC76-2AC4-499D-B783-B463A095EE73}" presName="horz1" presStyleCnt="0"/>
      <dgm:spPr/>
    </dgm:pt>
    <dgm:pt modelId="{E38F3174-A973-4613-871D-F478E6C556B1}" type="pres">
      <dgm:prSet presAssocID="{3E4ECC76-2AC4-499D-B783-B463A095EE73}" presName="tx1" presStyleLbl="revTx" presStyleIdx="5" presStyleCnt="6"/>
      <dgm:spPr/>
    </dgm:pt>
    <dgm:pt modelId="{8C4C6001-67B9-49C6-A61E-70CF0D8E4C73}" type="pres">
      <dgm:prSet presAssocID="{3E4ECC76-2AC4-499D-B783-B463A095EE73}" presName="vert1" presStyleCnt="0"/>
      <dgm:spPr/>
    </dgm:pt>
  </dgm:ptLst>
  <dgm:cxnLst>
    <dgm:cxn modelId="{A0B83402-0339-4428-A5C8-4BE1D3A696C9}" type="presOf" srcId="{657AEE8A-441C-41F2-B56D-C31BC433AD5D}" destId="{ACB2A3B9-B54B-4F06-844F-518AA7DAB9A3}" srcOrd="0" destOrd="0" presId="urn:microsoft.com/office/officeart/2008/layout/LinedList"/>
    <dgm:cxn modelId="{47284E06-F81F-43E3-A78B-4EB1814DA2C5}" type="presOf" srcId="{EF23A9B0-F15F-41FE-AB47-EEA0B189EDF3}" destId="{E8CE4745-8482-433A-BE3A-94647073F862}" srcOrd="0" destOrd="0" presId="urn:microsoft.com/office/officeart/2008/layout/LinedList"/>
    <dgm:cxn modelId="{E7AE1309-B794-486D-BA99-31DDDFFAED75}" srcId="{8FB6F421-A7C5-475F-AEC4-DB99D1DE6E29}" destId="{EF23A9B0-F15F-41FE-AB47-EEA0B189EDF3}" srcOrd="0" destOrd="0" parTransId="{78E80266-BD73-478F-9825-813004CBEEAD}" sibTransId="{DDDA46DE-CC97-4462-BC5E-F5EB033989FC}"/>
    <dgm:cxn modelId="{D1F5FF2C-1494-46C8-BE94-ACA784348AA5}" type="presOf" srcId="{72312557-AC13-462A-A7BB-83C5050167A4}" destId="{6229169E-4BD8-40A6-A750-75EF53BC9911}" srcOrd="0" destOrd="0" presId="urn:microsoft.com/office/officeart/2008/layout/LinedList"/>
    <dgm:cxn modelId="{BC444F67-98D6-4A6E-AA5F-3C194064F288}" srcId="{8FB6F421-A7C5-475F-AEC4-DB99D1DE6E29}" destId="{F8519773-2EAD-4740-BD52-966A54963EB1}" srcOrd="2" destOrd="0" parTransId="{C84AFB74-AB8B-420D-A196-75F043ABD48E}" sibTransId="{D054766B-F672-4BA5-A933-26CAF43D1B13}"/>
    <dgm:cxn modelId="{C2EC6268-0607-4312-9344-9192C60ED480}" srcId="{8FB6F421-A7C5-475F-AEC4-DB99D1DE6E29}" destId="{0D7C531C-98EF-499E-94BC-A5DD3BEC1725}" srcOrd="3" destOrd="0" parTransId="{0AA5999A-B1C7-43D5-98A8-06DCDF0A6ADD}" sibTransId="{EC16B64B-A5B9-44EA-A821-5BB0EEEA1836}"/>
    <dgm:cxn modelId="{E15F5F81-78CA-4D48-A647-54DEBA3087F2}" type="presOf" srcId="{3E4ECC76-2AC4-499D-B783-B463A095EE73}" destId="{E38F3174-A973-4613-871D-F478E6C556B1}" srcOrd="0" destOrd="0" presId="urn:microsoft.com/office/officeart/2008/layout/LinedList"/>
    <dgm:cxn modelId="{1A78E288-7705-4B76-8997-E98D4F87C5FD}" type="presOf" srcId="{0D7C531C-98EF-499E-94BC-A5DD3BEC1725}" destId="{1A643FF4-5945-4E59-9C7E-2B76F0AF2669}" srcOrd="0" destOrd="0" presId="urn:microsoft.com/office/officeart/2008/layout/LinedList"/>
    <dgm:cxn modelId="{8833CE89-3BCA-4A9C-AC32-A0406F61C391}" type="presOf" srcId="{8FB6F421-A7C5-475F-AEC4-DB99D1DE6E29}" destId="{415EEEB3-A81E-4382-A12D-4FE0A710928B}" srcOrd="0" destOrd="0" presId="urn:microsoft.com/office/officeart/2008/layout/LinedList"/>
    <dgm:cxn modelId="{B2F095D4-52CD-4A15-A70A-388E9FEAED96}" srcId="{8FB6F421-A7C5-475F-AEC4-DB99D1DE6E29}" destId="{72312557-AC13-462A-A7BB-83C5050167A4}" srcOrd="4" destOrd="0" parTransId="{2C650E21-27C7-4807-AD98-91F85E86BE20}" sibTransId="{0FA9843C-15AC-434F-A0D1-F66A066D8ACE}"/>
    <dgm:cxn modelId="{5A3ADFD6-22FA-405A-9C02-FBC2082EC460}" srcId="{8FB6F421-A7C5-475F-AEC4-DB99D1DE6E29}" destId="{3E4ECC76-2AC4-499D-B783-B463A095EE73}" srcOrd="5" destOrd="0" parTransId="{1C0CA3D2-B55F-40A0-B753-0062FC35444E}" sibTransId="{63DC30DE-40F3-4618-AA4F-730C132300C9}"/>
    <dgm:cxn modelId="{44FF3FE9-0F97-4A21-A2F7-2DEC2318B9D6}" srcId="{8FB6F421-A7C5-475F-AEC4-DB99D1DE6E29}" destId="{657AEE8A-441C-41F2-B56D-C31BC433AD5D}" srcOrd="1" destOrd="0" parTransId="{DE4AD36D-C6A3-40D0-BE5E-6DC92248D2CD}" sibTransId="{C7BD34E7-A96B-44FD-BF44-22D27442F3B2}"/>
    <dgm:cxn modelId="{41C5C0EB-324E-4C48-9249-7553F5D24D38}" type="presOf" srcId="{F8519773-2EAD-4740-BD52-966A54963EB1}" destId="{C36356E7-832E-43A8-921C-BF0E17B43DCF}" srcOrd="0" destOrd="0" presId="urn:microsoft.com/office/officeart/2008/layout/LinedList"/>
    <dgm:cxn modelId="{AFA30430-0DCB-4FD9-9EAA-607260B28088}" type="presParOf" srcId="{415EEEB3-A81E-4382-A12D-4FE0A710928B}" destId="{876DA1FC-BB0F-4B0B-94FD-5144B8473EA7}" srcOrd="0" destOrd="0" presId="urn:microsoft.com/office/officeart/2008/layout/LinedList"/>
    <dgm:cxn modelId="{BF0520B1-0FED-400E-8EEB-8E08A830670C}" type="presParOf" srcId="{415EEEB3-A81E-4382-A12D-4FE0A710928B}" destId="{EFAC11B9-800A-4DA3-8D9B-B5187C829C0C}" srcOrd="1" destOrd="0" presId="urn:microsoft.com/office/officeart/2008/layout/LinedList"/>
    <dgm:cxn modelId="{278C8DEE-3081-4502-83E7-C878B89BDBD8}" type="presParOf" srcId="{EFAC11B9-800A-4DA3-8D9B-B5187C829C0C}" destId="{E8CE4745-8482-433A-BE3A-94647073F862}" srcOrd="0" destOrd="0" presId="urn:microsoft.com/office/officeart/2008/layout/LinedList"/>
    <dgm:cxn modelId="{3E81C105-4187-4C99-9486-AC690E04CACB}" type="presParOf" srcId="{EFAC11B9-800A-4DA3-8D9B-B5187C829C0C}" destId="{813CC174-334E-429E-BAA3-01ABABDB957F}" srcOrd="1" destOrd="0" presId="urn:microsoft.com/office/officeart/2008/layout/LinedList"/>
    <dgm:cxn modelId="{088CDA48-C339-4DBD-A1B7-1663FB2F7EEB}" type="presParOf" srcId="{415EEEB3-A81E-4382-A12D-4FE0A710928B}" destId="{C67AB539-B303-481F-BBAB-F5998971B707}" srcOrd="2" destOrd="0" presId="urn:microsoft.com/office/officeart/2008/layout/LinedList"/>
    <dgm:cxn modelId="{1566CBD8-B241-4468-BFDF-BEA7726B68F5}" type="presParOf" srcId="{415EEEB3-A81E-4382-A12D-4FE0A710928B}" destId="{BB9E3EBE-F8EF-4E02-9D88-87E8C4CBC269}" srcOrd="3" destOrd="0" presId="urn:microsoft.com/office/officeart/2008/layout/LinedList"/>
    <dgm:cxn modelId="{D6F12B7C-33D1-4A0C-BBF2-C57A9BB26A38}" type="presParOf" srcId="{BB9E3EBE-F8EF-4E02-9D88-87E8C4CBC269}" destId="{ACB2A3B9-B54B-4F06-844F-518AA7DAB9A3}" srcOrd="0" destOrd="0" presId="urn:microsoft.com/office/officeart/2008/layout/LinedList"/>
    <dgm:cxn modelId="{0DBAB6B0-D4C7-4AD9-AB8F-9FFFCE23324A}" type="presParOf" srcId="{BB9E3EBE-F8EF-4E02-9D88-87E8C4CBC269}" destId="{E85E84B9-048F-4D6F-A4E0-97820B747A92}" srcOrd="1" destOrd="0" presId="urn:microsoft.com/office/officeart/2008/layout/LinedList"/>
    <dgm:cxn modelId="{481AF856-53BD-405D-848A-167BBFDBBC3E}" type="presParOf" srcId="{415EEEB3-A81E-4382-A12D-4FE0A710928B}" destId="{6950DA7A-A3E6-4E46-A6EC-9D096A57A88A}" srcOrd="4" destOrd="0" presId="urn:microsoft.com/office/officeart/2008/layout/LinedList"/>
    <dgm:cxn modelId="{8F5E7F76-9A79-4689-8210-21D3D5316CD6}" type="presParOf" srcId="{415EEEB3-A81E-4382-A12D-4FE0A710928B}" destId="{7C93D633-A842-4085-B871-4DA4531A41F9}" srcOrd="5" destOrd="0" presId="urn:microsoft.com/office/officeart/2008/layout/LinedList"/>
    <dgm:cxn modelId="{4DEAD48B-C14C-4CD7-8A2C-57497DA19086}" type="presParOf" srcId="{7C93D633-A842-4085-B871-4DA4531A41F9}" destId="{C36356E7-832E-43A8-921C-BF0E17B43DCF}" srcOrd="0" destOrd="0" presId="urn:microsoft.com/office/officeart/2008/layout/LinedList"/>
    <dgm:cxn modelId="{7F88677E-F348-4511-9BFB-6EDEFC4AA07D}" type="presParOf" srcId="{7C93D633-A842-4085-B871-4DA4531A41F9}" destId="{A35B3F45-8168-46C8-88FE-3BBEC66146D5}" srcOrd="1" destOrd="0" presId="urn:microsoft.com/office/officeart/2008/layout/LinedList"/>
    <dgm:cxn modelId="{16FFE574-F03E-42FA-A847-39B48050C99D}" type="presParOf" srcId="{415EEEB3-A81E-4382-A12D-4FE0A710928B}" destId="{A446F72C-9357-4AB0-B055-9DF3F2B4F574}" srcOrd="6" destOrd="0" presId="urn:microsoft.com/office/officeart/2008/layout/LinedList"/>
    <dgm:cxn modelId="{72A77F31-F4B7-43C9-9223-992C628F733D}" type="presParOf" srcId="{415EEEB3-A81E-4382-A12D-4FE0A710928B}" destId="{139B23F6-F376-4511-AB2D-F5BF3D2C90AB}" srcOrd="7" destOrd="0" presId="urn:microsoft.com/office/officeart/2008/layout/LinedList"/>
    <dgm:cxn modelId="{848565A8-0970-4767-8B9F-77EC5C4C9160}" type="presParOf" srcId="{139B23F6-F376-4511-AB2D-F5BF3D2C90AB}" destId="{1A643FF4-5945-4E59-9C7E-2B76F0AF2669}" srcOrd="0" destOrd="0" presId="urn:microsoft.com/office/officeart/2008/layout/LinedList"/>
    <dgm:cxn modelId="{80E5B94E-D0ED-4E39-BBBA-B445ED86B907}" type="presParOf" srcId="{139B23F6-F376-4511-AB2D-F5BF3D2C90AB}" destId="{1F2130B8-FB5B-4FCF-956C-6D480F4A30AB}" srcOrd="1" destOrd="0" presId="urn:microsoft.com/office/officeart/2008/layout/LinedList"/>
    <dgm:cxn modelId="{CFE70DDD-568F-4C27-ADE5-E94922D5CC7E}" type="presParOf" srcId="{415EEEB3-A81E-4382-A12D-4FE0A710928B}" destId="{27BA9061-87AF-4A4C-B467-CC69213CA689}" srcOrd="8" destOrd="0" presId="urn:microsoft.com/office/officeart/2008/layout/LinedList"/>
    <dgm:cxn modelId="{B0D69A15-FB41-4A3A-A2B5-620DFD0A49C1}" type="presParOf" srcId="{415EEEB3-A81E-4382-A12D-4FE0A710928B}" destId="{6C766FFD-1DCA-492E-9C54-F31E7ED868B4}" srcOrd="9" destOrd="0" presId="urn:microsoft.com/office/officeart/2008/layout/LinedList"/>
    <dgm:cxn modelId="{F729FD88-C6FD-4710-9AFA-9143FF69DE8E}" type="presParOf" srcId="{6C766FFD-1DCA-492E-9C54-F31E7ED868B4}" destId="{6229169E-4BD8-40A6-A750-75EF53BC9911}" srcOrd="0" destOrd="0" presId="urn:microsoft.com/office/officeart/2008/layout/LinedList"/>
    <dgm:cxn modelId="{0D46DB78-70EE-4D4E-9486-AADC2B84B7D7}" type="presParOf" srcId="{6C766FFD-1DCA-492E-9C54-F31E7ED868B4}" destId="{C8D798EA-169F-4676-AE00-CBC69B5474D6}" srcOrd="1" destOrd="0" presId="urn:microsoft.com/office/officeart/2008/layout/LinedList"/>
    <dgm:cxn modelId="{00B2B066-6522-4FDB-B962-DA315808BA40}" type="presParOf" srcId="{415EEEB3-A81E-4382-A12D-4FE0A710928B}" destId="{39F9EC2C-70B4-47E1-B92C-BD7BB7B55D4C}" srcOrd="10" destOrd="0" presId="urn:microsoft.com/office/officeart/2008/layout/LinedList"/>
    <dgm:cxn modelId="{399F59E3-98AE-4D84-A2C4-7A9FD77BCB19}" type="presParOf" srcId="{415EEEB3-A81E-4382-A12D-4FE0A710928B}" destId="{F7C181C5-7028-4710-A0BF-3362BDCBAABF}" srcOrd="11" destOrd="0" presId="urn:microsoft.com/office/officeart/2008/layout/LinedList"/>
    <dgm:cxn modelId="{DCD8510E-2ABD-4574-84CF-C29EC2B10C10}" type="presParOf" srcId="{F7C181C5-7028-4710-A0BF-3362BDCBAABF}" destId="{E38F3174-A973-4613-871D-F478E6C556B1}" srcOrd="0" destOrd="0" presId="urn:microsoft.com/office/officeart/2008/layout/LinedList"/>
    <dgm:cxn modelId="{3F2539FA-AFA8-4AD5-9635-742A78777635}" type="presParOf" srcId="{F7C181C5-7028-4710-A0BF-3362BDCBAABF}" destId="{8C4C6001-67B9-49C6-A61E-70CF0D8E4C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5A928-0442-4AFC-8024-8E65B74C27C3}">
      <dsp:nvSpPr>
        <dsp:cNvPr id="0" name=""/>
        <dsp:cNvSpPr/>
      </dsp:nvSpPr>
      <dsp:spPr>
        <a:xfrm>
          <a:off x="0" y="675"/>
          <a:ext cx="6829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4786EC-7890-45A3-AC9A-B8F1867B4590}">
      <dsp:nvSpPr>
        <dsp:cNvPr id="0" name=""/>
        <dsp:cNvSpPr/>
      </dsp:nvSpPr>
      <dsp:spPr>
        <a:xfrm>
          <a:off x="0" y="675"/>
          <a:ext cx="6829996" cy="61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Immediate Stabilization (especially if admitted through the ER)</a:t>
          </a:r>
        </a:p>
      </dsp:txBody>
      <dsp:txXfrm>
        <a:off x="0" y="675"/>
        <a:ext cx="6829996" cy="614574"/>
      </dsp:txXfrm>
    </dsp:sp>
    <dsp:sp modelId="{ABEE1757-AA42-4FB4-99B5-9F4BFF08CD1A}">
      <dsp:nvSpPr>
        <dsp:cNvPr id="0" name=""/>
        <dsp:cNvSpPr/>
      </dsp:nvSpPr>
      <dsp:spPr>
        <a:xfrm>
          <a:off x="0" y="615249"/>
          <a:ext cx="6829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C13D23-5BC8-4A2A-AC02-36E3D0BCC69D}">
      <dsp:nvSpPr>
        <dsp:cNvPr id="0" name=""/>
        <dsp:cNvSpPr/>
      </dsp:nvSpPr>
      <dsp:spPr>
        <a:xfrm>
          <a:off x="0" y="615249"/>
          <a:ext cx="6829996" cy="61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Comprehensive psychiatric (medication evaluation) psychological assessment, some will do functional behavior assessments, speech, OT, ABA, Special ed, nursing, social work</a:t>
          </a:r>
        </a:p>
      </dsp:txBody>
      <dsp:txXfrm>
        <a:off x="0" y="615249"/>
        <a:ext cx="6829996" cy="614574"/>
      </dsp:txXfrm>
    </dsp:sp>
    <dsp:sp modelId="{4683B563-37D6-4267-9FE9-7D5559FF0B1A}">
      <dsp:nvSpPr>
        <dsp:cNvPr id="0" name=""/>
        <dsp:cNvSpPr/>
      </dsp:nvSpPr>
      <dsp:spPr>
        <a:xfrm>
          <a:off x="0" y="1229824"/>
          <a:ext cx="6829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9E27FA-0FFF-4E1A-B00E-CC0B11874437}">
      <dsp:nvSpPr>
        <dsp:cNvPr id="0" name=""/>
        <dsp:cNvSpPr/>
      </dsp:nvSpPr>
      <dsp:spPr>
        <a:xfrm>
          <a:off x="0" y="1229824"/>
          <a:ext cx="6829996" cy="61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Development of comprehensive treatment plan</a:t>
          </a:r>
        </a:p>
      </dsp:txBody>
      <dsp:txXfrm>
        <a:off x="0" y="1229824"/>
        <a:ext cx="6829996" cy="614574"/>
      </dsp:txXfrm>
    </dsp:sp>
    <dsp:sp modelId="{BF3CE6D1-46C6-4BE4-A184-E5373D4E013C}">
      <dsp:nvSpPr>
        <dsp:cNvPr id="0" name=""/>
        <dsp:cNvSpPr/>
      </dsp:nvSpPr>
      <dsp:spPr>
        <a:xfrm>
          <a:off x="0" y="1844398"/>
          <a:ext cx="6829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E3A975-B6E3-4F21-BBFB-2514C99C84AD}">
      <dsp:nvSpPr>
        <dsp:cNvPr id="0" name=""/>
        <dsp:cNvSpPr/>
      </dsp:nvSpPr>
      <dsp:spPr>
        <a:xfrm>
          <a:off x="0" y="1844398"/>
          <a:ext cx="6829996" cy="61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Training parents and home team to generalize skills learned</a:t>
          </a:r>
        </a:p>
      </dsp:txBody>
      <dsp:txXfrm>
        <a:off x="0" y="1844398"/>
        <a:ext cx="6829996" cy="614574"/>
      </dsp:txXfrm>
    </dsp:sp>
    <dsp:sp modelId="{AA26A815-40A9-47D8-8926-2E85A23B0677}">
      <dsp:nvSpPr>
        <dsp:cNvPr id="0" name=""/>
        <dsp:cNvSpPr/>
      </dsp:nvSpPr>
      <dsp:spPr>
        <a:xfrm>
          <a:off x="0" y="2458972"/>
          <a:ext cx="6829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98DBC2-E6AF-4AF8-8F2E-C6959C95F99A}">
      <dsp:nvSpPr>
        <dsp:cNvPr id="0" name=""/>
        <dsp:cNvSpPr/>
      </dsp:nvSpPr>
      <dsp:spPr>
        <a:xfrm>
          <a:off x="0" y="2458972"/>
          <a:ext cx="6829996" cy="61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Parent resources for outpatient supports in community</a:t>
          </a:r>
        </a:p>
      </dsp:txBody>
      <dsp:txXfrm>
        <a:off x="0" y="2458972"/>
        <a:ext cx="6829996" cy="614574"/>
      </dsp:txXfrm>
    </dsp:sp>
    <dsp:sp modelId="{3C7DBCA2-3850-40F9-ADE5-B66509417F44}">
      <dsp:nvSpPr>
        <dsp:cNvPr id="0" name=""/>
        <dsp:cNvSpPr/>
      </dsp:nvSpPr>
      <dsp:spPr>
        <a:xfrm>
          <a:off x="0" y="3073547"/>
          <a:ext cx="6829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6F62F9-24CA-464B-8FC9-F3DB6E144AEF}">
      <dsp:nvSpPr>
        <dsp:cNvPr id="0" name=""/>
        <dsp:cNvSpPr/>
      </dsp:nvSpPr>
      <dsp:spPr>
        <a:xfrm>
          <a:off x="0" y="3073547"/>
          <a:ext cx="6829996" cy="61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endParaRPr lang="en-US" sz="1300" kern="1200" dirty="0"/>
        </a:p>
      </dsp:txBody>
      <dsp:txXfrm>
        <a:off x="0" y="3073547"/>
        <a:ext cx="6829996" cy="614574"/>
      </dsp:txXfrm>
    </dsp:sp>
    <dsp:sp modelId="{EF0978E8-4E05-4521-9EAC-E5BF9C9B897D}">
      <dsp:nvSpPr>
        <dsp:cNvPr id="0" name=""/>
        <dsp:cNvSpPr/>
      </dsp:nvSpPr>
      <dsp:spPr>
        <a:xfrm>
          <a:off x="0" y="3688121"/>
          <a:ext cx="6829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88B07-EC06-48DD-AEA8-2C86780063C6}">
      <dsp:nvSpPr>
        <dsp:cNvPr id="0" name=""/>
        <dsp:cNvSpPr/>
      </dsp:nvSpPr>
      <dsp:spPr>
        <a:xfrm>
          <a:off x="0" y="3688121"/>
          <a:ext cx="6829996" cy="61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May use bio-behavioral approach with ABA and targeted psychopharmacology</a:t>
          </a:r>
        </a:p>
      </dsp:txBody>
      <dsp:txXfrm>
        <a:off x="0" y="3688121"/>
        <a:ext cx="6829996" cy="614574"/>
      </dsp:txXfrm>
    </dsp:sp>
    <dsp:sp modelId="{79E8FB29-11DB-4D85-8FD9-B9A0C30865FD}">
      <dsp:nvSpPr>
        <dsp:cNvPr id="0" name=""/>
        <dsp:cNvSpPr/>
      </dsp:nvSpPr>
      <dsp:spPr>
        <a:xfrm>
          <a:off x="0" y="4302695"/>
          <a:ext cx="6829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3ACD39-238C-4D5F-9F1B-58296273E9C9}">
      <dsp:nvSpPr>
        <dsp:cNvPr id="0" name=""/>
        <dsp:cNvSpPr/>
      </dsp:nvSpPr>
      <dsp:spPr>
        <a:xfrm>
          <a:off x="0" y="4302695"/>
          <a:ext cx="6829996" cy="61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Longer LOS, allowing detailed observation and more practice for caregivers and child to practice techniques</a:t>
          </a:r>
        </a:p>
      </dsp:txBody>
      <dsp:txXfrm>
        <a:off x="0" y="4302695"/>
        <a:ext cx="6829996" cy="614574"/>
      </dsp:txXfrm>
    </dsp:sp>
    <dsp:sp modelId="{A47DC6D9-AE0E-478C-B5A6-6E7AB6A3E67D}">
      <dsp:nvSpPr>
        <dsp:cNvPr id="0" name=""/>
        <dsp:cNvSpPr/>
      </dsp:nvSpPr>
      <dsp:spPr>
        <a:xfrm>
          <a:off x="0" y="4917270"/>
          <a:ext cx="682999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8AA79C-9355-4ED6-B88B-9FA886B8CCF4}">
      <dsp:nvSpPr>
        <dsp:cNvPr id="0" name=""/>
        <dsp:cNvSpPr/>
      </dsp:nvSpPr>
      <dsp:spPr>
        <a:xfrm>
          <a:off x="0" y="4917270"/>
          <a:ext cx="6829996" cy="6145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a:t>Many have 25 hour week partial hospital programs for step down or hospital diversion, usually short term(4-6 weeks).</a:t>
          </a:r>
        </a:p>
      </dsp:txBody>
      <dsp:txXfrm>
        <a:off x="0" y="4917270"/>
        <a:ext cx="6829996" cy="614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DA1FC-BB0F-4B0B-94FD-5144B8473EA7}">
      <dsp:nvSpPr>
        <dsp:cNvPr id="0" name=""/>
        <dsp:cNvSpPr/>
      </dsp:nvSpPr>
      <dsp:spPr>
        <a:xfrm>
          <a:off x="0" y="2433"/>
          <a:ext cx="10746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E4745-8482-433A-BE3A-94647073F862}">
      <dsp:nvSpPr>
        <dsp:cNvPr id="0" name=""/>
        <dsp:cNvSpPr/>
      </dsp:nvSpPr>
      <dsp:spPr>
        <a:xfrm>
          <a:off x="0" y="0"/>
          <a:ext cx="10746798" cy="82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Usually of much longer duration than hospitalization (30 days-2 years)</a:t>
          </a:r>
        </a:p>
      </dsp:txBody>
      <dsp:txXfrm>
        <a:off x="0" y="0"/>
        <a:ext cx="10746798" cy="829904"/>
      </dsp:txXfrm>
    </dsp:sp>
    <dsp:sp modelId="{C67AB539-B303-481F-BBAB-F5998971B707}">
      <dsp:nvSpPr>
        <dsp:cNvPr id="0" name=""/>
        <dsp:cNvSpPr/>
      </dsp:nvSpPr>
      <dsp:spPr>
        <a:xfrm>
          <a:off x="0" y="832338"/>
          <a:ext cx="10746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B2A3B9-B54B-4F06-844F-518AA7DAB9A3}">
      <dsp:nvSpPr>
        <dsp:cNvPr id="0" name=""/>
        <dsp:cNvSpPr/>
      </dsp:nvSpPr>
      <dsp:spPr>
        <a:xfrm>
          <a:off x="0" y="832338"/>
          <a:ext cx="10746798" cy="82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Can also be known as therapeutic boarding schools, can be dually licensed by state education and health or mental health departments.</a:t>
          </a:r>
        </a:p>
      </dsp:txBody>
      <dsp:txXfrm>
        <a:off x="0" y="832338"/>
        <a:ext cx="10746798" cy="829904"/>
      </dsp:txXfrm>
    </dsp:sp>
    <dsp:sp modelId="{6950DA7A-A3E6-4E46-A6EC-9D096A57A88A}">
      <dsp:nvSpPr>
        <dsp:cNvPr id="0" name=""/>
        <dsp:cNvSpPr/>
      </dsp:nvSpPr>
      <dsp:spPr>
        <a:xfrm>
          <a:off x="0" y="1662243"/>
          <a:ext cx="10746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6356E7-832E-43A8-921C-BF0E17B43DCF}">
      <dsp:nvSpPr>
        <dsp:cNvPr id="0" name=""/>
        <dsp:cNvSpPr/>
      </dsp:nvSpPr>
      <dsp:spPr>
        <a:xfrm>
          <a:off x="0" y="1662243"/>
          <a:ext cx="10746798" cy="82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For children, either the whole or the educational portion can be covered by the school district (varies by state).</a:t>
          </a:r>
        </a:p>
      </dsp:txBody>
      <dsp:txXfrm>
        <a:off x="0" y="1662243"/>
        <a:ext cx="10746798" cy="829904"/>
      </dsp:txXfrm>
    </dsp:sp>
    <dsp:sp modelId="{A446F72C-9357-4AB0-B055-9DF3F2B4F574}">
      <dsp:nvSpPr>
        <dsp:cNvPr id="0" name=""/>
        <dsp:cNvSpPr/>
      </dsp:nvSpPr>
      <dsp:spPr>
        <a:xfrm>
          <a:off x="0" y="2492148"/>
          <a:ext cx="10746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643FF4-5945-4E59-9C7E-2B76F0AF2669}">
      <dsp:nvSpPr>
        <dsp:cNvPr id="0" name=""/>
        <dsp:cNvSpPr/>
      </dsp:nvSpPr>
      <dsp:spPr>
        <a:xfrm>
          <a:off x="0" y="2492148"/>
          <a:ext cx="10746798" cy="82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In some states, the room and board portion can be covered by Medicaid, which sometimes provides for long term care.</a:t>
          </a:r>
        </a:p>
      </dsp:txBody>
      <dsp:txXfrm>
        <a:off x="0" y="2492148"/>
        <a:ext cx="10746798" cy="829904"/>
      </dsp:txXfrm>
    </dsp:sp>
    <dsp:sp modelId="{27BA9061-87AF-4A4C-B467-CC69213CA689}">
      <dsp:nvSpPr>
        <dsp:cNvPr id="0" name=""/>
        <dsp:cNvSpPr/>
      </dsp:nvSpPr>
      <dsp:spPr>
        <a:xfrm>
          <a:off x="0" y="3322052"/>
          <a:ext cx="10746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29169E-4BD8-40A6-A750-75EF53BC9911}">
      <dsp:nvSpPr>
        <dsp:cNvPr id="0" name=""/>
        <dsp:cNvSpPr/>
      </dsp:nvSpPr>
      <dsp:spPr>
        <a:xfrm>
          <a:off x="0" y="3322052"/>
          <a:ext cx="10746798" cy="82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For adults, some developmental disability departments will fund some portions of the programs</a:t>
          </a:r>
        </a:p>
      </dsp:txBody>
      <dsp:txXfrm>
        <a:off x="0" y="3322052"/>
        <a:ext cx="10746798" cy="829904"/>
      </dsp:txXfrm>
    </dsp:sp>
    <dsp:sp modelId="{39F9EC2C-70B4-47E1-B92C-BD7BB7B55D4C}">
      <dsp:nvSpPr>
        <dsp:cNvPr id="0" name=""/>
        <dsp:cNvSpPr/>
      </dsp:nvSpPr>
      <dsp:spPr>
        <a:xfrm>
          <a:off x="0" y="4151957"/>
          <a:ext cx="1074679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F3174-A973-4613-871D-F478E6C556B1}">
      <dsp:nvSpPr>
        <dsp:cNvPr id="0" name=""/>
        <dsp:cNvSpPr/>
      </dsp:nvSpPr>
      <dsp:spPr>
        <a:xfrm>
          <a:off x="0" y="4151957"/>
          <a:ext cx="10746798" cy="82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Some private health plans will pay for a limited duration of the needed stay.</a:t>
          </a:r>
        </a:p>
      </dsp:txBody>
      <dsp:txXfrm>
        <a:off x="0" y="4151957"/>
        <a:ext cx="10746798" cy="8299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May 27,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92939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May 27,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2073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May 27,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39599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May 27,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061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May 27,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6364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May 27,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66436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May 27,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4478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May 27,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0005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May 27,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115205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May 27,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54385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May 27,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1820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May 27, 2021</a:t>
            </a:fld>
            <a:endParaRPr lang="en-US" cap="all"/>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a:p>
        </p:txBody>
      </p:sp>
    </p:spTree>
    <p:extLst>
      <p:ext uri="{BB962C8B-B14F-4D97-AF65-F5344CB8AC3E}">
        <p14:creationId xmlns:p14="http://schemas.microsoft.com/office/powerpoint/2010/main" val="4082366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hautism.org/"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fLT-QalrEEY?start=1&amp;feature=oembed"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mainehealth.org/Spring-Harbor-Hospital/Developmental-Disorders-Program"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403D-8590-42B2-B1EF-2831FB3E05B9}"/>
              </a:ext>
            </a:extLst>
          </p:cNvPr>
          <p:cNvSpPr>
            <a:spLocks noGrp="1"/>
          </p:cNvSpPr>
          <p:nvPr>
            <p:ph type="ctrTitle"/>
          </p:nvPr>
        </p:nvSpPr>
        <p:spPr>
          <a:xfrm>
            <a:off x="754833" y="1258107"/>
            <a:ext cx="6689697" cy="2199331"/>
          </a:xfrm>
        </p:spPr>
        <p:txBody>
          <a:bodyPr>
            <a:normAutofit fontScale="90000"/>
          </a:bodyPr>
          <a:lstStyle/>
          <a:p>
            <a:r>
              <a:rPr lang="en-US"/>
              <a:t>Hospitalization and Residential Treatment for those with Severe ASD</a:t>
            </a:r>
          </a:p>
        </p:txBody>
      </p:sp>
      <p:sp>
        <p:nvSpPr>
          <p:cNvPr id="3" name="Subtitle 2">
            <a:extLst>
              <a:ext uri="{FF2B5EF4-FFF2-40B4-BE49-F238E27FC236}">
                <a16:creationId xmlns:a16="http://schemas.microsoft.com/office/drawing/2014/main" id="{71052FBC-1411-4DC4-992A-41D3B5EA04BD}"/>
              </a:ext>
            </a:extLst>
          </p:cNvPr>
          <p:cNvSpPr>
            <a:spLocks noGrp="1"/>
          </p:cNvSpPr>
          <p:nvPr>
            <p:ph type="subTitle" idx="1"/>
          </p:nvPr>
        </p:nvSpPr>
        <p:spPr>
          <a:xfrm>
            <a:off x="1422963" y="3848431"/>
            <a:ext cx="5184251" cy="2321130"/>
          </a:xfrm>
        </p:spPr>
        <p:txBody>
          <a:bodyPr>
            <a:normAutofit fontScale="55000" lnSpcReduction="20000"/>
          </a:bodyPr>
          <a:lstStyle/>
          <a:p>
            <a:r>
              <a:rPr lang="en-US" sz="3200"/>
              <a:t>ARE WE STILL IN THE DARK AGES?</a:t>
            </a:r>
          </a:p>
          <a:p>
            <a:endParaRPr lang="en-US" sz="3200"/>
          </a:p>
          <a:p>
            <a:r>
              <a:rPr lang="en-US" sz="3200"/>
              <a:t>Karen Fessel, Dr PH</a:t>
            </a:r>
          </a:p>
          <a:p>
            <a:r>
              <a:rPr lang="en-US" sz="3200">
                <a:hlinkClick r:id="rId2"/>
              </a:rPr>
              <a:t>www.mhautism.org</a:t>
            </a:r>
            <a:endParaRPr lang="en-US" sz="3200"/>
          </a:p>
          <a:p>
            <a:endParaRPr lang="en-US" sz="3200"/>
          </a:p>
        </p:txBody>
      </p:sp>
      <p:pic>
        <p:nvPicPr>
          <p:cNvPr id="5" name="Picture 4">
            <a:extLst>
              <a:ext uri="{FF2B5EF4-FFF2-40B4-BE49-F238E27FC236}">
                <a16:creationId xmlns:a16="http://schemas.microsoft.com/office/drawing/2014/main" id="{5B599DCC-5857-42CC-81B7-785FDB4DA3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
        <p:nvSpPr>
          <p:cNvPr id="7" name="Subtitle 2">
            <a:extLst>
              <a:ext uri="{FF2B5EF4-FFF2-40B4-BE49-F238E27FC236}">
                <a16:creationId xmlns:a16="http://schemas.microsoft.com/office/drawing/2014/main" id="{58E1C7D6-F09E-42DA-B137-09376C36A5A3}"/>
              </a:ext>
            </a:extLst>
          </p:cNvPr>
          <p:cNvSpPr txBox="1">
            <a:spLocks/>
          </p:cNvSpPr>
          <p:nvPr/>
        </p:nvSpPr>
        <p:spPr>
          <a:xfrm>
            <a:off x="3435702" y="5178311"/>
            <a:ext cx="1158774" cy="719040"/>
          </a:xfrm>
          <a:prstGeom prst="rect">
            <a:avLst/>
          </a:prstGeom>
        </p:spPr>
        <p:txBody>
          <a:bodyPr vert="horz" lIns="0" tIns="0" rIns="0" bIns="0" rtlCol="0">
            <a:normAutofit lnSpcReduction="10000"/>
          </a:bodyPr>
          <a:lstStyle>
            <a:lvl1pPr marL="0" indent="0" algn="ctr" defTabSz="914400" rtl="0" eaLnBrk="1" latinLnBrk="0" hangingPunct="1">
              <a:lnSpc>
                <a:spcPct val="150000"/>
              </a:lnSpc>
              <a:spcBef>
                <a:spcPts val="1000"/>
              </a:spcBef>
              <a:buFont typeface="Arial" panose="020B0604020202020204" pitchFamily="34" charset="0"/>
              <a:buNone/>
              <a:defRPr sz="1600" kern="1200" cap="all" spc="600" baseline="0">
                <a:solidFill>
                  <a:schemeClr val="tx1"/>
                </a:solidFill>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3200"/>
          </a:p>
          <a:p>
            <a:endParaRPr lang="en-US" sz="3200"/>
          </a:p>
        </p:txBody>
      </p:sp>
      <p:pic>
        <p:nvPicPr>
          <p:cNvPr id="8" name="Picture 2" descr="Dark Ages Black and White Stock Photos &amp; Images - Alamy">
            <a:extLst>
              <a:ext uri="{FF2B5EF4-FFF2-40B4-BE49-F238E27FC236}">
                <a16:creationId xmlns:a16="http://schemas.microsoft.com/office/drawing/2014/main" id="{2D500159-511F-4D81-B584-9F692B7512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34" y="3037398"/>
            <a:ext cx="4834205" cy="2647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374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DC5E-811F-4A33-97E5-A696A7AD7CB2}"/>
              </a:ext>
            </a:extLst>
          </p:cNvPr>
          <p:cNvSpPr>
            <a:spLocks noGrp="1"/>
          </p:cNvSpPr>
          <p:nvPr>
            <p:ph type="title"/>
          </p:nvPr>
        </p:nvSpPr>
        <p:spPr>
          <a:xfrm>
            <a:off x="601645" y="786384"/>
            <a:ext cx="10988710" cy="1325563"/>
          </a:xfrm>
        </p:spPr>
        <p:txBody>
          <a:bodyPr>
            <a:normAutofit fontScale="90000"/>
          </a:bodyPr>
          <a:lstStyle/>
          <a:p>
            <a:r>
              <a:rPr lang="en-US"/>
              <a:t>Known Risk factors for inpatient hospitalization for those with Severe ASD</a:t>
            </a:r>
          </a:p>
        </p:txBody>
      </p:sp>
      <p:sp>
        <p:nvSpPr>
          <p:cNvPr id="3" name="Content Placeholder 2">
            <a:extLst>
              <a:ext uri="{FF2B5EF4-FFF2-40B4-BE49-F238E27FC236}">
                <a16:creationId xmlns:a16="http://schemas.microsoft.com/office/drawing/2014/main" id="{7FF473CF-10C9-494F-A29D-A37E6357C2C0}"/>
              </a:ext>
            </a:extLst>
          </p:cNvPr>
          <p:cNvSpPr>
            <a:spLocks noGrp="1"/>
          </p:cNvSpPr>
          <p:nvPr>
            <p:ph idx="1"/>
          </p:nvPr>
        </p:nvSpPr>
        <p:spPr/>
        <p:txBody>
          <a:bodyPr/>
          <a:lstStyle/>
          <a:p>
            <a:r>
              <a:rPr lang="en-US"/>
              <a:t>Adaptive functioning challenges</a:t>
            </a:r>
          </a:p>
          <a:p>
            <a:r>
              <a:rPr lang="en-US"/>
              <a:t>ASD symptom severity</a:t>
            </a:r>
          </a:p>
          <a:p>
            <a:r>
              <a:rPr lang="en-US"/>
              <a:t>Marital status of primary caregiver</a:t>
            </a:r>
          </a:p>
          <a:p>
            <a:r>
              <a:rPr lang="en-US"/>
              <a:t>Presence of mood disorders</a:t>
            </a:r>
          </a:p>
          <a:p>
            <a:r>
              <a:rPr lang="en-US"/>
              <a:t>Sleep problems (</a:t>
            </a:r>
            <a:r>
              <a:rPr lang="en-US" err="1"/>
              <a:t>Righi</a:t>
            </a:r>
            <a:r>
              <a:rPr lang="en-US"/>
              <a:t> et al, 2018)</a:t>
            </a:r>
          </a:p>
        </p:txBody>
      </p:sp>
      <p:pic>
        <p:nvPicPr>
          <p:cNvPr id="4" name="Picture 3">
            <a:extLst>
              <a:ext uri="{FF2B5EF4-FFF2-40B4-BE49-F238E27FC236}">
                <a16:creationId xmlns:a16="http://schemas.microsoft.com/office/drawing/2014/main" id="{C69AB677-F97D-4D6A-ADE7-CA6A5CF1D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1083142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0D45-1655-4B34-A58D-C7BB1CD0A0D5}"/>
              </a:ext>
            </a:extLst>
          </p:cNvPr>
          <p:cNvSpPr>
            <a:spLocks noGrp="1"/>
          </p:cNvSpPr>
          <p:nvPr>
            <p:ph type="title"/>
          </p:nvPr>
        </p:nvSpPr>
        <p:spPr>
          <a:xfrm>
            <a:off x="1200150" y="490728"/>
            <a:ext cx="10241280" cy="1234440"/>
          </a:xfrm>
        </p:spPr>
        <p:txBody>
          <a:bodyPr>
            <a:normAutofit fontScale="90000"/>
          </a:bodyPr>
          <a:lstStyle/>
          <a:p>
            <a:r>
              <a:rPr lang="en-US"/>
              <a:t>Inpatient Units Specializing in Severe Autism, and Growing!!</a:t>
            </a:r>
          </a:p>
        </p:txBody>
      </p:sp>
      <p:pic>
        <p:nvPicPr>
          <p:cNvPr id="5" name="Content Placeholder 4">
            <a:extLst>
              <a:ext uri="{FF2B5EF4-FFF2-40B4-BE49-F238E27FC236}">
                <a16:creationId xmlns:a16="http://schemas.microsoft.com/office/drawing/2014/main" id="{6127640B-6D0F-46D7-A1EF-F041A2F83428}"/>
              </a:ext>
            </a:extLst>
          </p:cNvPr>
          <p:cNvPicPr>
            <a:picLocks noGrp="1" noChangeAspect="1"/>
          </p:cNvPicPr>
          <p:nvPr>
            <p:ph idx="1"/>
          </p:nvPr>
        </p:nvPicPr>
        <p:blipFill>
          <a:blip r:embed="rId2"/>
          <a:stretch>
            <a:fillRect/>
          </a:stretch>
        </p:blipFill>
        <p:spPr>
          <a:xfrm>
            <a:off x="3018734" y="1825625"/>
            <a:ext cx="6154532" cy="4351338"/>
          </a:xfrm>
        </p:spPr>
      </p:pic>
      <p:pic>
        <p:nvPicPr>
          <p:cNvPr id="4" name="Picture 3">
            <a:extLst>
              <a:ext uri="{FF2B5EF4-FFF2-40B4-BE49-F238E27FC236}">
                <a16:creationId xmlns:a16="http://schemas.microsoft.com/office/drawing/2014/main" id="{1378935E-BEA6-4489-B7CD-355580DC44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2608371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72CD6-5871-4E8A-BCDC-3DACD465F74E}"/>
              </a:ext>
            </a:extLst>
          </p:cNvPr>
          <p:cNvSpPr>
            <a:spLocks noGrp="1"/>
          </p:cNvSpPr>
          <p:nvPr>
            <p:ph type="title"/>
          </p:nvPr>
        </p:nvSpPr>
        <p:spPr>
          <a:xfrm>
            <a:off x="523875" y="591185"/>
            <a:ext cx="10241280" cy="1234440"/>
          </a:xfrm>
        </p:spPr>
        <p:txBody>
          <a:bodyPr>
            <a:normAutofit fontScale="90000"/>
          </a:bodyPr>
          <a:lstStyle/>
          <a:p>
            <a:r>
              <a:rPr lang="en-US"/>
              <a:t>Focus on Hospital for Special Care, inpatient unit in CT </a:t>
            </a:r>
          </a:p>
        </p:txBody>
      </p:sp>
      <p:pic>
        <p:nvPicPr>
          <p:cNvPr id="4" name="Online Media 3" title="HSC Story Ellis">
            <a:hlinkClick r:id="" action="ppaction://media"/>
            <a:extLst>
              <a:ext uri="{FF2B5EF4-FFF2-40B4-BE49-F238E27FC236}">
                <a16:creationId xmlns:a16="http://schemas.microsoft.com/office/drawing/2014/main" id="{8F2665BC-54A4-475D-A752-D036897FBFAA}"/>
              </a:ext>
            </a:extLst>
          </p:cNvPr>
          <p:cNvPicPr>
            <a:picLocks noGrp="1" noRot="1" noChangeAspect="1"/>
          </p:cNvPicPr>
          <p:nvPr>
            <p:ph idx="1"/>
            <a:videoFile r:link="rId1"/>
          </p:nvPr>
        </p:nvPicPr>
        <p:blipFill>
          <a:blip r:embed="rId3"/>
          <a:stretch>
            <a:fillRect/>
          </a:stretch>
        </p:blipFill>
        <p:spPr>
          <a:xfrm>
            <a:off x="2246313" y="2196836"/>
            <a:ext cx="7043996" cy="3980127"/>
          </a:xfrm>
          <a:prstGeom prst="rect">
            <a:avLst/>
          </a:prstGeom>
        </p:spPr>
      </p:pic>
      <p:pic>
        <p:nvPicPr>
          <p:cNvPr id="5" name="Picture 4">
            <a:extLst>
              <a:ext uri="{FF2B5EF4-FFF2-40B4-BE49-F238E27FC236}">
                <a16:creationId xmlns:a16="http://schemas.microsoft.com/office/drawing/2014/main" id="{76573848-F194-4C92-A2DA-AA7525D50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41178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A3E57-155E-4EF2-B33A-6C2B0B9B4F4B}"/>
              </a:ext>
            </a:extLst>
          </p:cNvPr>
          <p:cNvSpPr>
            <a:spLocks noGrp="1"/>
          </p:cNvSpPr>
          <p:nvPr>
            <p:ph type="title"/>
          </p:nvPr>
        </p:nvSpPr>
        <p:spPr>
          <a:xfrm>
            <a:off x="457200" y="868280"/>
            <a:ext cx="3390645" cy="3363597"/>
          </a:xfrm>
        </p:spPr>
        <p:txBody>
          <a:bodyPr>
            <a:normAutofit/>
          </a:bodyPr>
          <a:lstStyle/>
          <a:p>
            <a:pPr algn="r"/>
            <a:r>
              <a:rPr lang="en-US" sz="3200">
                <a:solidFill>
                  <a:schemeClr val="bg1"/>
                </a:solidFill>
              </a:rPr>
              <a:t>What do they offer?</a:t>
            </a:r>
          </a:p>
        </p:txBody>
      </p:sp>
      <p:graphicFrame>
        <p:nvGraphicFramePr>
          <p:cNvPr id="26" name="Content Placeholder 2">
            <a:extLst>
              <a:ext uri="{FF2B5EF4-FFF2-40B4-BE49-F238E27FC236}">
                <a16:creationId xmlns:a16="http://schemas.microsoft.com/office/drawing/2014/main" id="{33B4BD99-C375-4956-A1E3-040542B9ACD9}"/>
              </a:ext>
            </a:extLst>
          </p:cNvPr>
          <p:cNvGraphicFramePr>
            <a:graphicFrameLocks noGrp="1"/>
          </p:cNvGraphicFramePr>
          <p:nvPr>
            <p:ph idx="1"/>
            <p:extLst>
              <p:ext uri="{D42A27DB-BD31-4B8C-83A1-F6EECF244321}">
                <p14:modId xmlns:p14="http://schemas.microsoft.com/office/powerpoint/2010/main" val="3538086857"/>
              </p:ext>
            </p:extLst>
          </p:nvPr>
        </p:nvGraphicFramePr>
        <p:xfrm>
          <a:off x="4904804" y="868280"/>
          <a:ext cx="6829996" cy="553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a:extLst>
              <a:ext uri="{FF2B5EF4-FFF2-40B4-BE49-F238E27FC236}">
                <a16:creationId xmlns:a16="http://schemas.microsoft.com/office/drawing/2014/main" id="{E95FF99F-F30C-4CF9-AF4E-B61F71ADC0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1531214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824E-2406-41F0-A3F4-FBBAB5BBFD56}"/>
              </a:ext>
            </a:extLst>
          </p:cNvPr>
          <p:cNvSpPr>
            <a:spLocks noGrp="1"/>
          </p:cNvSpPr>
          <p:nvPr>
            <p:ph type="title"/>
          </p:nvPr>
        </p:nvSpPr>
        <p:spPr/>
        <p:txBody>
          <a:bodyPr/>
          <a:lstStyle/>
          <a:p>
            <a:r>
              <a:rPr lang="en-US"/>
              <a:t>Benefits of specialized hospitals</a:t>
            </a:r>
          </a:p>
        </p:txBody>
      </p:sp>
      <p:sp>
        <p:nvSpPr>
          <p:cNvPr id="3" name="Content Placeholder 2">
            <a:extLst>
              <a:ext uri="{FF2B5EF4-FFF2-40B4-BE49-F238E27FC236}">
                <a16:creationId xmlns:a16="http://schemas.microsoft.com/office/drawing/2014/main" id="{5504D9F3-B96C-4E20-B99B-701FE5ED187A}"/>
              </a:ext>
            </a:extLst>
          </p:cNvPr>
          <p:cNvSpPr>
            <a:spLocks noGrp="1"/>
          </p:cNvSpPr>
          <p:nvPr>
            <p:ph idx="1"/>
          </p:nvPr>
        </p:nvSpPr>
        <p:spPr/>
        <p:txBody>
          <a:bodyPr/>
          <a:lstStyle/>
          <a:p>
            <a:pPr marL="0" indent="0">
              <a:buNone/>
            </a:pPr>
            <a:r>
              <a:rPr lang="en-US"/>
              <a:t>When compared to those treated in mainstream psych units, those treated in specialized facilities had</a:t>
            </a:r>
          </a:p>
          <a:p>
            <a:r>
              <a:rPr lang="en-US"/>
              <a:t>Lower scores on the </a:t>
            </a:r>
            <a:r>
              <a:rPr lang="en-US" err="1"/>
              <a:t>Abberrant</a:t>
            </a:r>
            <a:r>
              <a:rPr lang="en-US"/>
              <a:t> Behavioral Checklist-Irritability subscale at discharge and two months post discharge.</a:t>
            </a:r>
          </a:p>
          <a:p>
            <a:r>
              <a:rPr lang="en-US"/>
              <a:t>Reduction in problem behaviors</a:t>
            </a:r>
          </a:p>
          <a:p>
            <a:r>
              <a:rPr lang="en-US"/>
              <a:t>Less likely to experience an ER visit within two months post discharge.  (Taylor et al., 2019)</a:t>
            </a:r>
          </a:p>
          <a:p>
            <a:r>
              <a:rPr lang="en-US"/>
              <a:t>Likely results in significant cost savings, (and saving emotional trauma to family)</a:t>
            </a:r>
          </a:p>
        </p:txBody>
      </p:sp>
      <p:pic>
        <p:nvPicPr>
          <p:cNvPr id="4" name="Picture 3">
            <a:extLst>
              <a:ext uri="{FF2B5EF4-FFF2-40B4-BE49-F238E27FC236}">
                <a16:creationId xmlns:a16="http://schemas.microsoft.com/office/drawing/2014/main" id="{F286A2C0-514B-42A1-9A01-EBDDFAE83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1333074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A47C-FAD0-448A-83DE-926212D0BF51}"/>
              </a:ext>
            </a:extLst>
          </p:cNvPr>
          <p:cNvSpPr>
            <a:spLocks noGrp="1"/>
          </p:cNvSpPr>
          <p:nvPr>
            <p:ph type="title"/>
          </p:nvPr>
        </p:nvSpPr>
        <p:spPr>
          <a:xfrm>
            <a:off x="1438275" y="100203"/>
            <a:ext cx="10241280" cy="1234440"/>
          </a:xfrm>
        </p:spPr>
        <p:txBody>
          <a:bodyPr/>
          <a:lstStyle/>
          <a:p>
            <a:r>
              <a:rPr lang="en-US"/>
              <a:t>Potential Barriers</a:t>
            </a:r>
          </a:p>
        </p:txBody>
      </p:sp>
      <p:sp>
        <p:nvSpPr>
          <p:cNvPr id="3" name="Content Placeholder 2">
            <a:extLst>
              <a:ext uri="{FF2B5EF4-FFF2-40B4-BE49-F238E27FC236}">
                <a16:creationId xmlns:a16="http://schemas.microsoft.com/office/drawing/2014/main" id="{BCBE5BFC-CF4B-456B-A3D4-023FF58DFDFE}"/>
              </a:ext>
            </a:extLst>
          </p:cNvPr>
          <p:cNvSpPr>
            <a:spLocks noGrp="1"/>
          </p:cNvSpPr>
          <p:nvPr>
            <p:ph idx="1"/>
          </p:nvPr>
        </p:nvSpPr>
        <p:spPr>
          <a:xfrm>
            <a:off x="633966" y="1524000"/>
            <a:ext cx="10053084" cy="4178299"/>
          </a:xfrm>
        </p:spPr>
        <p:txBody>
          <a:bodyPr>
            <a:normAutofit fontScale="92500" lnSpcReduction="10000"/>
          </a:bodyPr>
          <a:lstStyle/>
          <a:p>
            <a:r>
              <a:rPr lang="en-US"/>
              <a:t>There simply are not enough, they are geographically clustered in the northeast and have waitlists.</a:t>
            </a:r>
          </a:p>
          <a:p>
            <a:r>
              <a:rPr lang="en-US"/>
              <a:t>Covered by most commercial private insurance, but they will try to limit LOS and put up other obstacles.</a:t>
            </a:r>
          </a:p>
          <a:p>
            <a:r>
              <a:rPr lang="en-US"/>
              <a:t>Some programs give priority to in-state residents.  </a:t>
            </a:r>
          </a:p>
          <a:p>
            <a:r>
              <a:rPr lang="en-US"/>
              <a:t>In some states, will be covered by Medicaid and Medicaid waiver programs, though often limited to in-state.  </a:t>
            </a:r>
          </a:p>
          <a:p>
            <a:r>
              <a:rPr lang="en-US">
                <a:solidFill>
                  <a:srgbClr val="FF0000"/>
                </a:solidFill>
              </a:rPr>
              <a:t>If there is nothing in your state, get involved with your state representatives and developmental disabilities departments.  Ultimately it is about money, priorities, and need!!</a:t>
            </a:r>
          </a:p>
          <a:p>
            <a:r>
              <a:rPr lang="en-US">
                <a:solidFill>
                  <a:srgbClr val="FF0000"/>
                </a:solidFill>
              </a:rPr>
              <a:t>Treating our loved ones in these units ultimately saves everyone money.</a:t>
            </a:r>
          </a:p>
        </p:txBody>
      </p:sp>
      <p:pic>
        <p:nvPicPr>
          <p:cNvPr id="4" name="Picture 3">
            <a:extLst>
              <a:ext uri="{FF2B5EF4-FFF2-40B4-BE49-F238E27FC236}">
                <a16:creationId xmlns:a16="http://schemas.microsoft.com/office/drawing/2014/main" id="{29E86541-4070-4391-AF60-451D7006D7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162309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89F3C-3F7E-4E6E-ABC7-CF565380BE0D}"/>
              </a:ext>
            </a:extLst>
          </p:cNvPr>
          <p:cNvSpPr>
            <a:spLocks noGrp="1"/>
          </p:cNvSpPr>
          <p:nvPr>
            <p:ph type="title"/>
          </p:nvPr>
        </p:nvSpPr>
        <p:spPr>
          <a:xfrm>
            <a:off x="609600" y="87716"/>
            <a:ext cx="11163300" cy="1325563"/>
          </a:xfrm>
        </p:spPr>
        <p:txBody>
          <a:bodyPr/>
          <a:lstStyle/>
          <a:p>
            <a:r>
              <a:rPr lang="en-US"/>
              <a:t>We May Have to Make it Happen</a:t>
            </a:r>
          </a:p>
        </p:txBody>
      </p:sp>
      <p:sp>
        <p:nvSpPr>
          <p:cNvPr id="3" name="Content Placeholder 2">
            <a:extLst>
              <a:ext uri="{FF2B5EF4-FFF2-40B4-BE49-F238E27FC236}">
                <a16:creationId xmlns:a16="http://schemas.microsoft.com/office/drawing/2014/main" id="{7033867C-6F33-4C9A-828F-CC090C2E7A5C}"/>
              </a:ext>
            </a:extLst>
          </p:cNvPr>
          <p:cNvSpPr>
            <a:spLocks noGrp="1"/>
          </p:cNvSpPr>
          <p:nvPr>
            <p:ph idx="1"/>
          </p:nvPr>
        </p:nvSpPr>
        <p:spPr>
          <a:xfrm>
            <a:off x="411192" y="1531069"/>
            <a:ext cx="7966494" cy="4776458"/>
          </a:xfrm>
        </p:spPr>
        <p:txBody>
          <a:bodyPr>
            <a:normAutofit lnSpcReduction="10000"/>
          </a:bodyPr>
          <a:lstStyle/>
          <a:p>
            <a:r>
              <a:rPr lang="en-US"/>
              <a:t>If we build it, they will come!!</a:t>
            </a:r>
          </a:p>
          <a:p>
            <a:r>
              <a:rPr lang="en-US"/>
              <a:t>Parents, hospital professionals, autism professionals, politicians, journalists, educators and many others all made it possible.</a:t>
            </a:r>
          </a:p>
          <a:p>
            <a:r>
              <a:rPr lang="en-US"/>
              <a:t>Laws require that these types of services be available</a:t>
            </a:r>
          </a:p>
          <a:p>
            <a:r>
              <a:rPr lang="en-US"/>
              <a:t>Most appropriate as a unit in specialized children’s hospital, often affiliated with a teaching hospital.</a:t>
            </a:r>
          </a:p>
          <a:p>
            <a:pPr marL="0" indent="0">
              <a:buNone/>
            </a:pPr>
            <a:endParaRPr lang="en-US"/>
          </a:p>
          <a:p>
            <a:pPr marL="0" indent="0">
              <a:buNone/>
            </a:pPr>
            <a:endParaRPr lang="en-US"/>
          </a:p>
          <a:p>
            <a:pPr marL="0" indent="0">
              <a:buNone/>
            </a:pPr>
            <a:r>
              <a:rPr lang="en-US">
                <a:hlinkClick r:id="rId2"/>
              </a:rPr>
              <a:t>https://www.mainehealth.org/Spring-Harbor-Hospital/Developmental-Disorders-Program</a:t>
            </a:r>
            <a:endParaRPr lang="en-US"/>
          </a:p>
          <a:p>
            <a:pPr marL="0" indent="0">
              <a:buNone/>
            </a:pPr>
            <a:r>
              <a:rPr lang="en-US"/>
              <a:t>https://hfsc.org/specialties/autism-center-at-hsc/</a:t>
            </a:r>
          </a:p>
          <a:p>
            <a:endParaRPr lang="en-US"/>
          </a:p>
        </p:txBody>
      </p:sp>
      <p:pic>
        <p:nvPicPr>
          <p:cNvPr id="1026" name="Picture 2" descr="Building Jobs | Consultive-Building Jobs | Civil Construction Jobs |  Consulting Engineering Jobs | Project Management Jobs">
            <a:extLst>
              <a:ext uri="{FF2B5EF4-FFF2-40B4-BE49-F238E27FC236}">
                <a16:creationId xmlns:a16="http://schemas.microsoft.com/office/drawing/2014/main" id="{E5121030-972D-42CD-9B1E-D23232521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3657" y="2829015"/>
            <a:ext cx="3822364" cy="25596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ED55C5E-5EFB-485B-BFC5-ACFA3C4CC0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5089" y="137880"/>
            <a:ext cx="3619500" cy="381000"/>
          </a:xfrm>
          <a:prstGeom prst="rect">
            <a:avLst/>
          </a:prstGeom>
        </p:spPr>
      </p:pic>
    </p:spTree>
    <p:extLst>
      <p:ext uri="{BB962C8B-B14F-4D97-AF65-F5344CB8AC3E}">
        <p14:creationId xmlns:p14="http://schemas.microsoft.com/office/powerpoint/2010/main" val="4180737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6004-6541-468E-9346-71CB5A026F15}"/>
              </a:ext>
            </a:extLst>
          </p:cNvPr>
          <p:cNvSpPr>
            <a:spLocks noGrp="1"/>
          </p:cNvSpPr>
          <p:nvPr>
            <p:ph type="title"/>
          </p:nvPr>
        </p:nvSpPr>
        <p:spPr>
          <a:xfrm>
            <a:off x="755072" y="249383"/>
            <a:ext cx="10515600" cy="1325563"/>
          </a:xfrm>
        </p:spPr>
        <p:txBody>
          <a:bodyPr/>
          <a:lstStyle/>
          <a:p>
            <a:r>
              <a:rPr lang="en-US"/>
              <a:t>Residential Treatment Options– who will pay?</a:t>
            </a:r>
          </a:p>
        </p:txBody>
      </p:sp>
      <p:graphicFrame>
        <p:nvGraphicFramePr>
          <p:cNvPr id="6" name="Content Placeholder 2">
            <a:extLst>
              <a:ext uri="{FF2B5EF4-FFF2-40B4-BE49-F238E27FC236}">
                <a16:creationId xmlns:a16="http://schemas.microsoft.com/office/drawing/2014/main" id="{1EBA465B-7D4B-47FE-AADB-B0FDAFDB939B}"/>
              </a:ext>
            </a:extLst>
          </p:cNvPr>
          <p:cNvGraphicFramePr>
            <a:graphicFrameLocks noGrp="1"/>
          </p:cNvGraphicFramePr>
          <p:nvPr>
            <p:ph idx="1"/>
            <p:extLst>
              <p:ext uri="{D42A27DB-BD31-4B8C-83A1-F6EECF244321}">
                <p14:modId xmlns:p14="http://schemas.microsoft.com/office/powerpoint/2010/main" val="3881303070"/>
              </p:ext>
            </p:extLst>
          </p:nvPr>
        </p:nvGraphicFramePr>
        <p:xfrm>
          <a:off x="523874" y="1653730"/>
          <a:ext cx="10746798" cy="498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A91DD56F-771D-4F99-8F33-D73E1C83C7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94007" y="58883"/>
            <a:ext cx="3619500" cy="381000"/>
          </a:xfrm>
          <a:prstGeom prst="rect">
            <a:avLst/>
          </a:prstGeom>
        </p:spPr>
      </p:pic>
    </p:spTree>
    <p:extLst>
      <p:ext uri="{BB962C8B-B14F-4D97-AF65-F5344CB8AC3E}">
        <p14:creationId xmlns:p14="http://schemas.microsoft.com/office/powerpoint/2010/main" val="553702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6004-6541-468E-9346-71CB5A026F15}"/>
              </a:ext>
            </a:extLst>
          </p:cNvPr>
          <p:cNvSpPr>
            <a:spLocks noGrp="1"/>
          </p:cNvSpPr>
          <p:nvPr>
            <p:ph type="title"/>
          </p:nvPr>
        </p:nvSpPr>
        <p:spPr>
          <a:xfrm>
            <a:off x="238126" y="20637"/>
            <a:ext cx="9201150" cy="1325563"/>
          </a:xfrm>
        </p:spPr>
        <p:txBody>
          <a:bodyPr/>
          <a:lstStyle/>
          <a:p>
            <a:r>
              <a:rPr lang="en-US"/>
              <a:t>Residential Treatment – Private Insurance?</a:t>
            </a:r>
          </a:p>
        </p:txBody>
      </p:sp>
      <p:sp>
        <p:nvSpPr>
          <p:cNvPr id="3" name="Content Placeholder 2">
            <a:extLst>
              <a:ext uri="{FF2B5EF4-FFF2-40B4-BE49-F238E27FC236}">
                <a16:creationId xmlns:a16="http://schemas.microsoft.com/office/drawing/2014/main" id="{007DC278-F7DA-4281-A172-62FF1C8204EE}"/>
              </a:ext>
            </a:extLst>
          </p:cNvPr>
          <p:cNvSpPr>
            <a:spLocks noGrp="1"/>
          </p:cNvSpPr>
          <p:nvPr>
            <p:ph idx="1"/>
          </p:nvPr>
        </p:nvSpPr>
        <p:spPr>
          <a:xfrm>
            <a:off x="352425" y="1346200"/>
            <a:ext cx="10953750" cy="5511800"/>
          </a:xfrm>
        </p:spPr>
        <p:txBody>
          <a:bodyPr>
            <a:normAutofit/>
          </a:bodyPr>
          <a:lstStyle/>
          <a:p>
            <a:r>
              <a:rPr lang="en-US"/>
              <a:t>Most plans do not have facilities for severe autism in-network.  Request a single case agreement or gap exception to use in-network benefits.</a:t>
            </a:r>
          </a:p>
          <a:p>
            <a:r>
              <a:rPr lang="en-US"/>
              <a:t>Make friends with your care manager, they can be the gatekeepers.</a:t>
            </a:r>
          </a:p>
          <a:p>
            <a:r>
              <a:rPr lang="en-US"/>
              <a:t>To get insurance to pay for treatment usually requires a process of ongoing </a:t>
            </a:r>
            <a:r>
              <a:rPr lang="en-US" b="1"/>
              <a:t>utilization review</a:t>
            </a:r>
            <a:r>
              <a:rPr lang="en-US"/>
              <a:t>.  This requires the facility to call in to the health plan on a regular basis (often every week), providing an update, and justifying the need for continued care.   This typically last 30-60 days.  </a:t>
            </a:r>
          </a:p>
          <a:p>
            <a:r>
              <a:rPr lang="en-US"/>
              <a:t>Once care is denied, we prepare an appeal and sometimes request an external review with an “independent” review agency.  If unsuccessful, we will refer to an insurance attorney.   </a:t>
            </a:r>
          </a:p>
          <a:p>
            <a:r>
              <a:rPr lang="en-US"/>
              <a:t>Requires paying out of pocket while attorney works the case (can take many months to get a settlement, and much longer if you  go to court). </a:t>
            </a:r>
          </a:p>
          <a:p>
            <a:r>
              <a:rPr lang="en-US"/>
              <a:t>Some plans are harder to work with than others.  Most want to get you out within a few weeks.</a:t>
            </a:r>
          </a:p>
          <a:p>
            <a:endParaRPr lang="en-US"/>
          </a:p>
          <a:p>
            <a:endParaRPr lang="en-US"/>
          </a:p>
        </p:txBody>
      </p:sp>
      <p:pic>
        <p:nvPicPr>
          <p:cNvPr id="4" name="Picture 3">
            <a:extLst>
              <a:ext uri="{FF2B5EF4-FFF2-40B4-BE49-F238E27FC236}">
                <a16:creationId xmlns:a16="http://schemas.microsoft.com/office/drawing/2014/main" id="{84F29A50-C558-4CFF-A947-69CFA5F7B9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374" y="111919"/>
            <a:ext cx="3619500" cy="381000"/>
          </a:xfrm>
          <a:prstGeom prst="rect">
            <a:avLst/>
          </a:prstGeom>
        </p:spPr>
      </p:pic>
    </p:spTree>
    <p:extLst>
      <p:ext uri="{BB962C8B-B14F-4D97-AF65-F5344CB8AC3E}">
        <p14:creationId xmlns:p14="http://schemas.microsoft.com/office/powerpoint/2010/main" val="2649044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AB11-D957-46AE-90F5-57BD6F015D44}"/>
              </a:ext>
            </a:extLst>
          </p:cNvPr>
          <p:cNvSpPr>
            <a:spLocks noGrp="1"/>
          </p:cNvSpPr>
          <p:nvPr>
            <p:ph type="title"/>
          </p:nvPr>
        </p:nvSpPr>
        <p:spPr>
          <a:xfrm>
            <a:off x="838200" y="365125"/>
            <a:ext cx="10871200" cy="1325563"/>
          </a:xfrm>
        </p:spPr>
        <p:txBody>
          <a:bodyPr/>
          <a:lstStyle/>
          <a:p>
            <a:r>
              <a:rPr lang="en-US"/>
              <a:t>Residential Treatment – </a:t>
            </a:r>
            <a:br>
              <a:rPr lang="en-US"/>
            </a:br>
            <a:r>
              <a:rPr lang="en-US"/>
              <a:t>Private Insurance</a:t>
            </a:r>
          </a:p>
        </p:txBody>
      </p:sp>
      <p:sp>
        <p:nvSpPr>
          <p:cNvPr id="3" name="Content Placeholder 2">
            <a:extLst>
              <a:ext uri="{FF2B5EF4-FFF2-40B4-BE49-F238E27FC236}">
                <a16:creationId xmlns:a16="http://schemas.microsoft.com/office/drawing/2014/main" id="{CC1CDD2E-7165-4E14-9759-C6FE0366BF66}"/>
              </a:ext>
            </a:extLst>
          </p:cNvPr>
          <p:cNvSpPr>
            <a:spLocks noGrp="1"/>
          </p:cNvSpPr>
          <p:nvPr>
            <p:ph idx="1"/>
          </p:nvPr>
        </p:nvSpPr>
        <p:spPr>
          <a:xfrm>
            <a:off x="536455" y="1864804"/>
            <a:ext cx="10515600" cy="4297872"/>
          </a:xfrm>
        </p:spPr>
        <p:txBody>
          <a:bodyPr>
            <a:normAutofit/>
          </a:bodyPr>
          <a:lstStyle/>
          <a:p>
            <a:r>
              <a:rPr lang="en-US" dirty="0"/>
              <a:t>Federal and state parity laws have amazing potential, getting plans to provide needed treatments, but it is not happening in the ways we need.</a:t>
            </a:r>
          </a:p>
          <a:p>
            <a:r>
              <a:rPr lang="en-US" dirty="0"/>
              <a:t>We need better laws which incorporate principles from Witt case, and more aggressive regulation on both the state and federal level to make this a reality.  </a:t>
            </a:r>
          </a:p>
          <a:p>
            <a:r>
              <a:rPr lang="en-US" dirty="0"/>
              <a:t>CA recently passed model parity legislation, incorporating some of ideas from the Witt case.</a:t>
            </a:r>
          </a:p>
          <a:p>
            <a:r>
              <a:rPr lang="en-US" dirty="0"/>
              <a:t>Early to know how it will be enforced</a:t>
            </a:r>
          </a:p>
          <a:p>
            <a:r>
              <a:rPr lang="en-US" dirty="0"/>
              <a:t>Ironically, if you can fine health plans for failing to follow the law, it will more than pay the salaries of those enforcing it.  </a:t>
            </a:r>
          </a:p>
          <a:p>
            <a:pPr lvl="1"/>
            <a:endParaRPr lang="en-US" dirty="0"/>
          </a:p>
          <a:p>
            <a:pPr lvl="1"/>
            <a:endParaRPr lang="en-US" dirty="0"/>
          </a:p>
          <a:p>
            <a:pPr marL="0" indent="0">
              <a:buNone/>
            </a:pPr>
            <a:endParaRPr lang="en-US" dirty="0"/>
          </a:p>
        </p:txBody>
      </p:sp>
      <p:pic>
        <p:nvPicPr>
          <p:cNvPr id="4" name="Picture 3">
            <a:extLst>
              <a:ext uri="{FF2B5EF4-FFF2-40B4-BE49-F238E27FC236}">
                <a16:creationId xmlns:a16="http://schemas.microsoft.com/office/drawing/2014/main" id="{95E42125-B919-4F25-90DC-34D9B27C16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95652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5518" y="612691"/>
            <a:ext cx="6447501" cy="990600"/>
          </a:xfrm>
        </p:spPr>
        <p:txBody>
          <a:bodyPr>
            <a:normAutofit fontScale="90000"/>
          </a:bodyPr>
          <a:lstStyle/>
          <a:p>
            <a:pPr algn="ctr"/>
            <a:r>
              <a:rPr lang="en-US">
                <a:solidFill>
                  <a:srgbClr val="0070C0"/>
                </a:solidFill>
              </a:rPr>
              <a:t>In </a:t>
            </a:r>
            <a:r>
              <a:rPr lang="en-US" err="1">
                <a:solidFill>
                  <a:srgbClr val="0070C0"/>
                </a:solidFill>
              </a:rPr>
              <a:t>Memorium</a:t>
            </a:r>
            <a:r>
              <a:rPr lang="en-US">
                <a:solidFill>
                  <a:srgbClr val="0070C0"/>
                </a:solidFill>
              </a:rPr>
              <a:t>: Feda Almaliti, 1977-2020</a:t>
            </a:r>
          </a:p>
        </p:txBody>
      </p:sp>
      <p:pic>
        <p:nvPicPr>
          <p:cNvPr id="6" name="Content Placeholder 5" descr="A person posing for the camera&#10;&#10;Description automatically generated">
            <a:extLst>
              <a:ext uri="{FF2B5EF4-FFF2-40B4-BE49-F238E27FC236}">
                <a16:creationId xmlns:a16="http://schemas.microsoft.com/office/drawing/2014/main" id="{A3D7859E-A7E7-436C-83B9-BDB6A8138F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1206" y="1656860"/>
            <a:ext cx="3307993" cy="3544279"/>
          </a:xfrm>
        </p:spPr>
      </p:pic>
      <p:pic>
        <p:nvPicPr>
          <p:cNvPr id="5" name="Picture 4">
            <a:extLst>
              <a:ext uri="{FF2B5EF4-FFF2-40B4-BE49-F238E27FC236}">
                <a16:creationId xmlns:a16="http://schemas.microsoft.com/office/drawing/2014/main" id="{7A7B43E5-3090-4BB0-864F-5787B5A64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
        <p:nvSpPr>
          <p:cNvPr id="7" name="TextBox 6">
            <a:extLst>
              <a:ext uri="{FF2B5EF4-FFF2-40B4-BE49-F238E27FC236}">
                <a16:creationId xmlns:a16="http://schemas.microsoft.com/office/drawing/2014/main" id="{83D2491E-F22F-462F-A528-EB1EE34195AE}"/>
              </a:ext>
            </a:extLst>
          </p:cNvPr>
          <p:cNvSpPr txBox="1"/>
          <p:nvPr/>
        </p:nvSpPr>
        <p:spPr>
          <a:xfrm>
            <a:off x="3013544" y="5454760"/>
            <a:ext cx="4937760" cy="646331"/>
          </a:xfrm>
          <a:prstGeom prst="rect">
            <a:avLst/>
          </a:prstGeom>
          <a:noFill/>
        </p:spPr>
        <p:txBody>
          <a:bodyPr wrap="square" rtlCol="0">
            <a:spAutoFit/>
          </a:bodyPr>
          <a:lstStyle/>
          <a:p>
            <a:r>
              <a:rPr lang="en-US"/>
              <a:t>For educating me on the challenges of severe autism and not taking no for an answer!!</a:t>
            </a:r>
          </a:p>
        </p:txBody>
      </p:sp>
    </p:spTree>
    <p:extLst>
      <p:ext uri="{BB962C8B-B14F-4D97-AF65-F5344CB8AC3E}">
        <p14:creationId xmlns:p14="http://schemas.microsoft.com/office/powerpoint/2010/main" val="2197920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AB11-D957-46AE-90F5-57BD6F015D44}"/>
              </a:ext>
            </a:extLst>
          </p:cNvPr>
          <p:cNvSpPr>
            <a:spLocks noGrp="1"/>
          </p:cNvSpPr>
          <p:nvPr>
            <p:ph type="title"/>
          </p:nvPr>
        </p:nvSpPr>
        <p:spPr>
          <a:xfrm>
            <a:off x="838200" y="365125"/>
            <a:ext cx="10871200" cy="1325563"/>
          </a:xfrm>
        </p:spPr>
        <p:txBody>
          <a:bodyPr/>
          <a:lstStyle/>
          <a:p>
            <a:r>
              <a:rPr lang="en-US"/>
              <a:t>Residential Treatment – </a:t>
            </a:r>
            <a:br>
              <a:rPr lang="en-US"/>
            </a:br>
            <a:r>
              <a:rPr lang="en-US"/>
              <a:t>School District</a:t>
            </a:r>
          </a:p>
        </p:txBody>
      </p:sp>
      <p:sp>
        <p:nvSpPr>
          <p:cNvPr id="3" name="Content Placeholder 2">
            <a:extLst>
              <a:ext uri="{FF2B5EF4-FFF2-40B4-BE49-F238E27FC236}">
                <a16:creationId xmlns:a16="http://schemas.microsoft.com/office/drawing/2014/main" id="{CC1CDD2E-7165-4E14-9759-C6FE0366BF66}"/>
              </a:ext>
            </a:extLst>
          </p:cNvPr>
          <p:cNvSpPr>
            <a:spLocks noGrp="1"/>
          </p:cNvSpPr>
          <p:nvPr>
            <p:ph idx="1"/>
          </p:nvPr>
        </p:nvSpPr>
        <p:spPr>
          <a:xfrm>
            <a:off x="390405" y="1598463"/>
            <a:ext cx="10871200" cy="5259537"/>
          </a:xfrm>
        </p:spPr>
        <p:txBody>
          <a:bodyPr>
            <a:normAutofit/>
          </a:bodyPr>
          <a:lstStyle/>
          <a:p>
            <a:pPr lvl="1"/>
            <a:r>
              <a:rPr lang="en-US"/>
              <a:t>Keep your child in district through age 22, if they qualify</a:t>
            </a:r>
          </a:p>
          <a:p>
            <a:pPr lvl="1"/>
            <a:r>
              <a:rPr lang="en-US"/>
              <a:t>Keep communication lines open with your school district.  It is best to provide advance notice in writing before enrolling your child in a non-public school.  </a:t>
            </a:r>
          </a:p>
          <a:p>
            <a:pPr lvl="1"/>
            <a:r>
              <a:rPr lang="en-US"/>
              <a:t> IDEA requires that the district provide a free and APPROPRIATE public education. Many districts do not have an appropriate program that can safely  and effectively treat children with severe autism.  They are mandated to provide an appropriate program and must look outside of the district and even outside the state if nothing is available.</a:t>
            </a:r>
          </a:p>
          <a:p>
            <a:pPr lvl="1"/>
            <a:r>
              <a:rPr lang="en-US"/>
              <a:t>You will likely need a SPED attorney to help you get this type of placement:</a:t>
            </a:r>
          </a:p>
          <a:p>
            <a:pPr marL="457200" lvl="1" indent="0">
              <a:buNone/>
            </a:pPr>
            <a:r>
              <a:rPr lang="en-US"/>
              <a:t>http://connect.copaa.org/network/find-a-professional</a:t>
            </a:r>
          </a:p>
          <a:p>
            <a:pPr marL="457200" lvl="1" indent="0">
              <a:buNone/>
            </a:pPr>
            <a:r>
              <a:rPr lang="en-US"/>
              <a:t>Council of Parent Attorneys and Advocates has a list of attorneys and professionals by state. </a:t>
            </a:r>
          </a:p>
          <a:p>
            <a:pPr lvl="1"/>
            <a:r>
              <a:rPr lang="en-US"/>
              <a:t>Some states have few SPED attorneys, little case law, and untrained judges.  Can be a barrier in some parts of the country. </a:t>
            </a:r>
          </a:p>
          <a:p>
            <a:pPr lvl="1"/>
            <a:endParaRPr lang="en-US"/>
          </a:p>
          <a:p>
            <a:pPr lvl="1"/>
            <a:endParaRPr lang="en-US"/>
          </a:p>
          <a:p>
            <a:pPr marL="0" indent="0">
              <a:buNone/>
            </a:pPr>
            <a:endParaRPr lang="en-US"/>
          </a:p>
        </p:txBody>
      </p:sp>
      <p:pic>
        <p:nvPicPr>
          <p:cNvPr id="4" name="Picture 3">
            <a:extLst>
              <a:ext uri="{FF2B5EF4-FFF2-40B4-BE49-F238E27FC236}">
                <a16:creationId xmlns:a16="http://schemas.microsoft.com/office/drawing/2014/main" id="{89F1FD54-1B17-4D8C-81F2-6A5EA3399D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4121307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61242-4EC3-4B67-9B38-4DFB4EEBC59E}"/>
              </a:ext>
            </a:extLst>
          </p:cNvPr>
          <p:cNvSpPr>
            <a:spLocks noGrp="1"/>
          </p:cNvSpPr>
          <p:nvPr>
            <p:ph type="title"/>
          </p:nvPr>
        </p:nvSpPr>
        <p:spPr>
          <a:xfrm>
            <a:off x="283243" y="205872"/>
            <a:ext cx="11975432" cy="1234440"/>
          </a:xfrm>
        </p:spPr>
        <p:txBody>
          <a:bodyPr/>
          <a:lstStyle/>
          <a:p>
            <a:r>
              <a:rPr lang="en-US"/>
              <a:t>Residential Treatment Programs </a:t>
            </a:r>
          </a:p>
        </p:txBody>
      </p:sp>
      <p:sp>
        <p:nvSpPr>
          <p:cNvPr id="3" name="Content Placeholder 2">
            <a:extLst>
              <a:ext uri="{FF2B5EF4-FFF2-40B4-BE49-F238E27FC236}">
                <a16:creationId xmlns:a16="http://schemas.microsoft.com/office/drawing/2014/main" id="{8181E5F0-ADA7-4C73-A31B-762A7F66D76F}"/>
              </a:ext>
            </a:extLst>
          </p:cNvPr>
          <p:cNvSpPr>
            <a:spLocks noGrp="1"/>
          </p:cNvSpPr>
          <p:nvPr>
            <p:ph idx="1"/>
          </p:nvPr>
        </p:nvSpPr>
        <p:spPr>
          <a:xfrm>
            <a:off x="659921" y="1440312"/>
            <a:ext cx="10515600" cy="4857808"/>
          </a:xfrm>
        </p:spPr>
        <p:txBody>
          <a:bodyPr>
            <a:normAutofit/>
          </a:bodyPr>
          <a:lstStyle/>
          <a:p>
            <a:pPr lvl="1"/>
            <a:r>
              <a:rPr lang="en-US" dirty="0"/>
              <a:t>Often live in secure home-like buildings with group of similar peers, private bedrooms, teaching kitchens that allow teaching of food preparation, multi-sensory rooms for relaxation, outdoor playgrounds, and technology.</a:t>
            </a:r>
          </a:p>
          <a:p>
            <a:pPr lvl="1"/>
            <a:r>
              <a:rPr lang="en-US" dirty="0"/>
              <a:t>May have levels/tiers based on level of functioning</a:t>
            </a:r>
          </a:p>
          <a:p>
            <a:pPr lvl="1"/>
            <a:r>
              <a:rPr lang="en-US" dirty="0"/>
              <a:t>Highly structured day school programs and afternoon activities, and also individualized.</a:t>
            </a:r>
          </a:p>
          <a:p>
            <a:pPr lvl="1"/>
            <a:r>
              <a:rPr lang="en-US" dirty="0"/>
              <a:t>Weekends participate in recreational activities, chores, may go into the community </a:t>
            </a:r>
          </a:p>
          <a:p>
            <a:pPr lvl="1"/>
            <a:r>
              <a:rPr lang="en-US" dirty="0"/>
              <a:t>Parents may be involved in weekly family virtual sessions, and may have near monthly visits.</a:t>
            </a:r>
          </a:p>
          <a:p>
            <a:pPr lvl="1"/>
            <a:r>
              <a:rPr lang="en-US" dirty="0"/>
              <a:t>Students have individualized behavioral plans.  Treatment plans are continuously updated.  Includes medication management and monitoring.</a:t>
            </a:r>
          </a:p>
          <a:p>
            <a:pPr lvl="1"/>
            <a:r>
              <a:rPr lang="en-US" dirty="0"/>
              <a:t>Transition gradually to lower care and support levels, home “trial” visits.</a:t>
            </a:r>
          </a:p>
        </p:txBody>
      </p:sp>
      <p:pic>
        <p:nvPicPr>
          <p:cNvPr id="4" name="Picture 3">
            <a:extLst>
              <a:ext uri="{FF2B5EF4-FFF2-40B4-BE49-F238E27FC236}">
                <a16:creationId xmlns:a16="http://schemas.microsoft.com/office/drawing/2014/main" id="{10ABB415-FFE0-436C-98C5-CDD62742FA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235727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F1D6-48AC-4DFC-8BD7-D5D00A547D60}"/>
              </a:ext>
            </a:extLst>
          </p:cNvPr>
          <p:cNvSpPr>
            <a:spLocks noGrp="1"/>
          </p:cNvSpPr>
          <p:nvPr>
            <p:ph type="title"/>
          </p:nvPr>
        </p:nvSpPr>
        <p:spPr>
          <a:xfrm>
            <a:off x="533400" y="795528"/>
            <a:ext cx="12592050" cy="1234440"/>
          </a:xfrm>
        </p:spPr>
        <p:txBody>
          <a:bodyPr/>
          <a:lstStyle/>
          <a:p>
            <a:r>
              <a:rPr lang="en-US"/>
              <a:t>So, Are we Still in the Dark Ages?</a:t>
            </a:r>
          </a:p>
        </p:txBody>
      </p:sp>
      <p:sp>
        <p:nvSpPr>
          <p:cNvPr id="3" name="Content Placeholder 2">
            <a:extLst>
              <a:ext uri="{FF2B5EF4-FFF2-40B4-BE49-F238E27FC236}">
                <a16:creationId xmlns:a16="http://schemas.microsoft.com/office/drawing/2014/main" id="{3646707C-41C7-413B-805B-41A08077438E}"/>
              </a:ext>
            </a:extLst>
          </p:cNvPr>
          <p:cNvSpPr>
            <a:spLocks noGrp="1"/>
          </p:cNvSpPr>
          <p:nvPr>
            <p:ph idx="1"/>
          </p:nvPr>
        </p:nvSpPr>
        <p:spPr>
          <a:xfrm>
            <a:off x="648032" y="2167923"/>
            <a:ext cx="10241280" cy="3959352"/>
          </a:xfrm>
        </p:spPr>
        <p:txBody>
          <a:bodyPr>
            <a:normAutofit/>
          </a:bodyPr>
          <a:lstStyle/>
          <a:p>
            <a:pPr marL="0" indent="0">
              <a:buNone/>
            </a:pPr>
            <a:r>
              <a:rPr lang="en-US"/>
              <a:t>Yes, because:</a:t>
            </a:r>
          </a:p>
          <a:p>
            <a:r>
              <a:rPr lang="en-US"/>
              <a:t>There are not nearly enough of programs to serve those who need them</a:t>
            </a:r>
          </a:p>
          <a:p>
            <a:r>
              <a:rPr lang="en-US"/>
              <a:t>We still have to fight to get them paid for.</a:t>
            </a:r>
          </a:p>
          <a:p>
            <a:r>
              <a:rPr lang="en-US"/>
              <a:t>We still need better enforcement of mental health and autism laws and IDEA.</a:t>
            </a:r>
          </a:p>
          <a:p>
            <a:r>
              <a:rPr lang="en-US"/>
              <a:t>We still have to get involved, speak up to legislators, speak to the press, raise awareness, raise money, advocate, and make it happen.</a:t>
            </a:r>
          </a:p>
          <a:p>
            <a:pPr marL="0" indent="0">
              <a:buNone/>
            </a:pPr>
            <a:r>
              <a:rPr lang="en-US"/>
              <a:t>But now at least we are starting to see solutions and innovative programs.  There is more awareness, and a little more light.  </a:t>
            </a:r>
          </a:p>
        </p:txBody>
      </p:sp>
      <p:pic>
        <p:nvPicPr>
          <p:cNvPr id="4" name="Picture 3">
            <a:extLst>
              <a:ext uri="{FF2B5EF4-FFF2-40B4-BE49-F238E27FC236}">
                <a16:creationId xmlns:a16="http://schemas.microsoft.com/office/drawing/2014/main" id="{3157A97F-8AB6-4BD1-ACDC-3BD789C05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pic>
        <p:nvPicPr>
          <p:cNvPr id="2050" name="Picture 2" descr="Lightbulb Vector Icon 554841 Vector Art at Vecteezy">
            <a:extLst>
              <a:ext uri="{FF2B5EF4-FFF2-40B4-BE49-F238E27FC236}">
                <a16:creationId xmlns:a16="http://schemas.microsoft.com/office/drawing/2014/main" id="{F48D23C1-97DE-4B6F-901A-FD5CE2EC0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0049" y="250056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29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E0D9-62B0-41E6-A9DA-CED541975420}"/>
              </a:ext>
            </a:extLst>
          </p:cNvPr>
          <p:cNvSpPr>
            <a:spLocks noGrp="1"/>
          </p:cNvSpPr>
          <p:nvPr>
            <p:ph type="title"/>
          </p:nvPr>
        </p:nvSpPr>
        <p:spPr/>
        <p:txBody>
          <a:bodyPr/>
          <a:lstStyle/>
          <a:p>
            <a:r>
              <a:rPr lang="en-US"/>
              <a:t>Partial List of Inpatient Facilities (children)</a:t>
            </a:r>
          </a:p>
        </p:txBody>
      </p:sp>
      <p:sp>
        <p:nvSpPr>
          <p:cNvPr id="3" name="Content Placeholder 2">
            <a:extLst>
              <a:ext uri="{FF2B5EF4-FFF2-40B4-BE49-F238E27FC236}">
                <a16:creationId xmlns:a16="http://schemas.microsoft.com/office/drawing/2014/main" id="{8B5ABF5F-F093-4D6D-92AE-20B48328DBAA}"/>
              </a:ext>
            </a:extLst>
          </p:cNvPr>
          <p:cNvSpPr>
            <a:spLocks noGrp="1"/>
          </p:cNvSpPr>
          <p:nvPr>
            <p:ph idx="1"/>
          </p:nvPr>
        </p:nvSpPr>
        <p:spPr/>
        <p:txBody>
          <a:bodyPr>
            <a:normAutofit fontScale="92500" lnSpcReduction="10000"/>
          </a:bodyPr>
          <a:lstStyle/>
          <a:p>
            <a:r>
              <a:rPr lang="en-US"/>
              <a:t>Children’s Hospital Colorado, Neuropsychiatric Special Care Program</a:t>
            </a:r>
          </a:p>
          <a:p>
            <a:pPr lvl="1"/>
            <a:r>
              <a:rPr lang="en-US"/>
              <a:t>Uses ABA, CBT, and TEACH methods, short term stabilization</a:t>
            </a:r>
          </a:p>
          <a:p>
            <a:r>
              <a:rPr lang="en-US"/>
              <a:t>Kennedy Krieger Institute Neurobehavioral Unit</a:t>
            </a:r>
          </a:p>
          <a:p>
            <a:pPr lvl="1"/>
            <a:r>
              <a:rPr lang="en-US"/>
              <a:t>16 bed</a:t>
            </a:r>
          </a:p>
          <a:p>
            <a:pPr lvl="1"/>
            <a:r>
              <a:rPr lang="en-US"/>
              <a:t>3-6 month LOS, tend to keep clients longer</a:t>
            </a:r>
          </a:p>
          <a:p>
            <a:r>
              <a:rPr lang="en-US"/>
              <a:t>Cincinnati Children’s Hospital</a:t>
            </a:r>
          </a:p>
          <a:p>
            <a:pPr lvl="1"/>
            <a:r>
              <a:rPr lang="en-US"/>
              <a:t>2-7 days, acute stabilization, then uses a mental health continuum which can include a 30 plus day stay in residential treatment</a:t>
            </a:r>
          </a:p>
          <a:p>
            <a:r>
              <a:rPr lang="en-US"/>
              <a:t>Streamwood Behavioral HealthCare System, Behavior Intervention Unit, uses ABA, focusses on stabilization. (Oakbrook Ter, IL)</a:t>
            </a:r>
          </a:p>
          <a:p>
            <a:pPr lvl="1"/>
            <a:endParaRPr lang="en-US"/>
          </a:p>
        </p:txBody>
      </p:sp>
      <p:pic>
        <p:nvPicPr>
          <p:cNvPr id="4" name="Picture 3">
            <a:extLst>
              <a:ext uri="{FF2B5EF4-FFF2-40B4-BE49-F238E27FC236}">
                <a16:creationId xmlns:a16="http://schemas.microsoft.com/office/drawing/2014/main" id="{4CB8D490-FD71-4B7D-B71B-89C8DC4856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1594457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AE04-6966-41E6-A439-C8171ED6734B}"/>
              </a:ext>
            </a:extLst>
          </p:cNvPr>
          <p:cNvSpPr>
            <a:spLocks noGrp="1"/>
          </p:cNvSpPr>
          <p:nvPr>
            <p:ph type="title"/>
          </p:nvPr>
        </p:nvSpPr>
        <p:spPr>
          <a:xfrm>
            <a:off x="438150" y="490728"/>
            <a:ext cx="10241280" cy="1234440"/>
          </a:xfrm>
        </p:spPr>
        <p:txBody>
          <a:bodyPr/>
          <a:lstStyle/>
          <a:p>
            <a:r>
              <a:rPr lang="en-US"/>
              <a:t>Partial List of Inpatient Facilities (children)</a:t>
            </a:r>
          </a:p>
        </p:txBody>
      </p:sp>
      <p:sp>
        <p:nvSpPr>
          <p:cNvPr id="3" name="Content Placeholder 2">
            <a:extLst>
              <a:ext uri="{FF2B5EF4-FFF2-40B4-BE49-F238E27FC236}">
                <a16:creationId xmlns:a16="http://schemas.microsoft.com/office/drawing/2014/main" id="{4FFE3C56-B3D0-4ADC-8EB7-8EDF93D49DED}"/>
              </a:ext>
            </a:extLst>
          </p:cNvPr>
          <p:cNvSpPr>
            <a:spLocks noGrp="1"/>
          </p:cNvSpPr>
          <p:nvPr>
            <p:ph idx="1"/>
          </p:nvPr>
        </p:nvSpPr>
        <p:spPr>
          <a:xfrm>
            <a:off x="838199" y="1825625"/>
            <a:ext cx="10793819" cy="4351338"/>
          </a:xfrm>
        </p:spPr>
        <p:txBody>
          <a:bodyPr>
            <a:normAutofit fontScale="70000" lnSpcReduction="20000"/>
          </a:bodyPr>
          <a:lstStyle/>
          <a:p>
            <a:r>
              <a:rPr lang="en-US"/>
              <a:t>Bradley Hospital, Center for Autism and Development Disabilities, Providence, RI</a:t>
            </a:r>
          </a:p>
          <a:p>
            <a:pPr lvl="1"/>
            <a:r>
              <a:rPr lang="en-US"/>
              <a:t>19 bed unit	</a:t>
            </a:r>
          </a:p>
          <a:p>
            <a:pPr lvl="1"/>
            <a:r>
              <a:rPr lang="en-US"/>
              <a:t>Uses Positive Behavior Supports</a:t>
            </a:r>
          </a:p>
          <a:p>
            <a:pPr lvl="1"/>
            <a:r>
              <a:rPr lang="en-US"/>
              <a:t>Average LOS 28 days</a:t>
            </a:r>
          </a:p>
          <a:p>
            <a:r>
              <a:rPr lang="en-US"/>
              <a:t>Spring Harbor Hospital, Autism and Developmental Disorders Services, Westbrook, Maine</a:t>
            </a:r>
          </a:p>
          <a:p>
            <a:pPr lvl="1"/>
            <a:r>
              <a:rPr lang="en-US"/>
              <a:t>12 bed Unit</a:t>
            </a:r>
          </a:p>
          <a:p>
            <a:pPr lvl="1"/>
            <a:r>
              <a:rPr lang="en-US"/>
              <a:t>ABA approach,</a:t>
            </a:r>
          </a:p>
          <a:p>
            <a:pPr lvl="1"/>
            <a:r>
              <a:rPr lang="en-US"/>
              <a:t>30-40 day LOS</a:t>
            </a:r>
          </a:p>
          <a:p>
            <a:r>
              <a:rPr lang="en-US"/>
              <a:t>Hospital for Special Care, Autism Inpatient Care, New Britain, CT</a:t>
            </a:r>
          </a:p>
          <a:p>
            <a:pPr lvl="1"/>
            <a:r>
              <a:rPr lang="en-US"/>
              <a:t>12 bed unit</a:t>
            </a:r>
          </a:p>
          <a:p>
            <a:pPr lvl="1"/>
            <a:r>
              <a:rPr lang="en-US"/>
              <a:t>ABA based</a:t>
            </a:r>
          </a:p>
          <a:p>
            <a:pPr lvl="1"/>
            <a:r>
              <a:rPr lang="en-US"/>
              <a:t>Recently added 4 beds from $6,000,000 grant from state</a:t>
            </a:r>
          </a:p>
          <a:p>
            <a:pPr lvl="1"/>
            <a:r>
              <a:rPr lang="en-US"/>
              <a:t>Ages 10-21, priority given to CT residents</a:t>
            </a:r>
          </a:p>
          <a:p>
            <a:pPr lvl="1"/>
            <a:r>
              <a:rPr lang="en-US"/>
              <a:t>30 day stay</a:t>
            </a:r>
          </a:p>
          <a:p>
            <a:pPr marL="0" indent="0">
              <a:buNone/>
            </a:pPr>
            <a:r>
              <a:rPr lang="en-US"/>
              <a:t>	</a:t>
            </a:r>
          </a:p>
          <a:p>
            <a:pPr marL="0" indent="0">
              <a:buNone/>
            </a:pPr>
            <a:endParaRPr lang="en-US"/>
          </a:p>
        </p:txBody>
      </p:sp>
      <p:pic>
        <p:nvPicPr>
          <p:cNvPr id="4" name="Picture 3">
            <a:extLst>
              <a:ext uri="{FF2B5EF4-FFF2-40B4-BE49-F238E27FC236}">
                <a16:creationId xmlns:a16="http://schemas.microsoft.com/office/drawing/2014/main" id="{591AF292-799D-40DC-9D4D-CED628D70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4293708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DFEE-6280-4CCC-8C06-9FCE069EFF6F}"/>
              </a:ext>
            </a:extLst>
          </p:cNvPr>
          <p:cNvSpPr>
            <a:spLocks noGrp="1"/>
          </p:cNvSpPr>
          <p:nvPr>
            <p:ph type="title"/>
          </p:nvPr>
        </p:nvSpPr>
        <p:spPr/>
        <p:txBody>
          <a:bodyPr/>
          <a:lstStyle/>
          <a:p>
            <a:r>
              <a:rPr lang="en-US"/>
              <a:t>Partial List of Inpatient Facilities (Adults)</a:t>
            </a:r>
          </a:p>
        </p:txBody>
      </p:sp>
      <p:sp>
        <p:nvSpPr>
          <p:cNvPr id="3" name="Content Placeholder 2">
            <a:extLst>
              <a:ext uri="{FF2B5EF4-FFF2-40B4-BE49-F238E27FC236}">
                <a16:creationId xmlns:a16="http://schemas.microsoft.com/office/drawing/2014/main" id="{3751A96A-D744-42E4-B79C-1D38AF97835E}"/>
              </a:ext>
            </a:extLst>
          </p:cNvPr>
          <p:cNvSpPr>
            <a:spLocks noGrp="1"/>
          </p:cNvSpPr>
          <p:nvPr>
            <p:ph idx="1"/>
          </p:nvPr>
        </p:nvSpPr>
        <p:spPr/>
        <p:txBody>
          <a:bodyPr/>
          <a:lstStyle/>
          <a:p>
            <a:r>
              <a:rPr lang="en-US"/>
              <a:t>Western Psychiatric Institute and Clinics, Center for Autism and Developmental Disorders, Pittsburgh, PA</a:t>
            </a:r>
          </a:p>
          <a:p>
            <a:pPr lvl="1"/>
            <a:r>
              <a:rPr lang="en-US"/>
              <a:t>Acute stabilization with specialized evaluation and treatment</a:t>
            </a:r>
          </a:p>
        </p:txBody>
      </p:sp>
      <p:pic>
        <p:nvPicPr>
          <p:cNvPr id="4" name="Picture 3">
            <a:extLst>
              <a:ext uri="{FF2B5EF4-FFF2-40B4-BE49-F238E27FC236}">
                <a16:creationId xmlns:a16="http://schemas.microsoft.com/office/drawing/2014/main" id="{70BF7514-CF5E-4FEB-B55B-584766EF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1945246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DFEE-6280-4CCC-8C06-9FCE069EFF6F}"/>
              </a:ext>
            </a:extLst>
          </p:cNvPr>
          <p:cNvSpPr>
            <a:spLocks noGrp="1"/>
          </p:cNvSpPr>
          <p:nvPr>
            <p:ph type="title"/>
          </p:nvPr>
        </p:nvSpPr>
        <p:spPr>
          <a:xfrm>
            <a:off x="1307989" y="593420"/>
            <a:ext cx="10241280" cy="1234440"/>
          </a:xfrm>
        </p:spPr>
        <p:txBody>
          <a:bodyPr>
            <a:normAutofit fontScale="90000"/>
          </a:bodyPr>
          <a:lstStyle/>
          <a:p>
            <a:r>
              <a:rPr lang="en-US"/>
              <a:t>Residential treatment facilities for those with Severe ASD</a:t>
            </a:r>
          </a:p>
        </p:txBody>
      </p:sp>
      <p:sp>
        <p:nvSpPr>
          <p:cNvPr id="3" name="Content Placeholder 2">
            <a:extLst>
              <a:ext uri="{FF2B5EF4-FFF2-40B4-BE49-F238E27FC236}">
                <a16:creationId xmlns:a16="http://schemas.microsoft.com/office/drawing/2014/main" id="{3751A96A-D744-42E4-B79C-1D38AF97835E}"/>
              </a:ext>
            </a:extLst>
          </p:cNvPr>
          <p:cNvSpPr>
            <a:spLocks noGrp="1"/>
          </p:cNvSpPr>
          <p:nvPr>
            <p:ph idx="1"/>
          </p:nvPr>
        </p:nvSpPr>
        <p:spPr>
          <a:xfrm>
            <a:off x="1307989" y="1970080"/>
            <a:ext cx="10241280" cy="3959352"/>
          </a:xfrm>
        </p:spPr>
        <p:txBody>
          <a:bodyPr>
            <a:normAutofit fontScale="85000" lnSpcReduction="20000"/>
          </a:bodyPr>
          <a:lstStyle/>
          <a:p>
            <a:r>
              <a:rPr lang="en-US"/>
              <a:t>Monarch Center for Autism (OH)</a:t>
            </a:r>
          </a:p>
          <a:p>
            <a:r>
              <a:rPr lang="en-US"/>
              <a:t>Bancroft School, The Lindens (NJ)</a:t>
            </a:r>
          </a:p>
          <a:p>
            <a:r>
              <a:rPr lang="en-US"/>
              <a:t>Lake Mary’s Center (Missouri)</a:t>
            </a:r>
          </a:p>
          <a:p>
            <a:r>
              <a:rPr lang="en-US" err="1"/>
              <a:t>Heartspring</a:t>
            </a:r>
            <a:r>
              <a:rPr lang="en-US"/>
              <a:t> (Kansas)</a:t>
            </a:r>
          </a:p>
          <a:p>
            <a:r>
              <a:rPr lang="en-US"/>
              <a:t>Shrug Oak (NY)</a:t>
            </a:r>
          </a:p>
          <a:p>
            <a:r>
              <a:rPr lang="en-US"/>
              <a:t>King’s Daughter (TN)</a:t>
            </a:r>
          </a:p>
          <a:p>
            <a:r>
              <a:rPr lang="en-US"/>
              <a:t>Anderson School for Autism (NY)</a:t>
            </a:r>
          </a:p>
          <a:p>
            <a:r>
              <a:rPr lang="en-US"/>
              <a:t>Gersh Academy (NY, NJ)</a:t>
            </a:r>
          </a:p>
          <a:p>
            <a:r>
              <a:rPr lang="en-US"/>
              <a:t>Devereux Centers (some are through the lifespan, some are schools):</a:t>
            </a:r>
          </a:p>
          <a:p>
            <a:pPr marL="0" indent="0">
              <a:buNone/>
            </a:pPr>
            <a:r>
              <a:rPr lang="en-US"/>
              <a:t> AZ, CA, CO, CT, DE, FL, GA, MA, NJ, NY, PA, TX</a:t>
            </a:r>
          </a:p>
        </p:txBody>
      </p:sp>
      <p:pic>
        <p:nvPicPr>
          <p:cNvPr id="4" name="Picture 3">
            <a:extLst>
              <a:ext uri="{FF2B5EF4-FFF2-40B4-BE49-F238E27FC236}">
                <a16:creationId xmlns:a16="http://schemas.microsoft.com/office/drawing/2014/main" id="{70BF7514-CF5E-4FEB-B55B-584766EF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3284451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DFEE-6280-4CCC-8C06-9FCE069EFF6F}"/>
              </a:ext>
            </a:extLst>
          </p:cNvPr>
          <p:cNvSpPr>
            <a:spLocks noGrp="1"/>
          </p:cNvSpPr>
          <p:nvPr>
            <p:ph type="title"/>
          </p:nvPr>
        </p:nvSpPr>
        <p:spPr>
          <a:xfrm>
            <a:off x="372331" y="648174"/>
            <a:ext cx="11176938" cy="1234440"/>
          </a:xfrm>
        </p:spPr>
        <p:txBody>
          <a:bodyPr>
            <a:normAutofit fontScale="90000"/>
          </a:bodyPr>
          <a:lstStyle/>
          <a:p>
            <a:r>
              <a:rPr lang="en-US" dirty="0"/>
              <a:t>Residential treatment facilities for those with Level 1 ASD(may have some severe behaviors)</a:t>
            </a:r>
          </a:p>
        </p:txBody>
      </p:sp>
      <p:sp>
        <p:nvSpPr>
          <p:cNvPr id="3" name="Content Placeholder 2">
            <a:extLst>
              <a:ext uri="{FF2B5EF4-FFF2-40B4-BE49-F238E27FC236}">
                <a16:creationId xmlns:a16="http://schemas.microsoft.com/office/drawing/2014/main" id="{3751A96A-D744-42E4-B79C-1D38AF97835E}"/>
              </a:ext>
            </a:extLst>
          </p:cNvPr>
          <p:cNvSpPr>
            <a:spLocks noGrp="1"/>
          </p:cNvSpPr>
          <p:nvPr>
            <p:ph idx="1"/>
          </p:nvPr>
        </p:nvSpPr>
        <p:spPr>
          <a:xfrm>
            <a:off x="1307989" y="1970080"/>
            <a:ext cx="10241280" cy="3959352"/>
          </a:xfrm>
        </p:spPr>
        <p:txBody>
          <a:bodyPr>
            <a:normAutofit/>
          </a:bodyPr>
          <a:lstStyle/>
          <a:p>
            <a:r>
              <a:rPr lang="en-US" dirty="0"/>
              <a:t>Daniels Academy, Utah (boys)</a:t>
            </a:r>
          </a:p>
          <a:p>
            <a:r>
              <a:rPr lang="en-US" dirty="0"/>
              <a:t>New Focus Academy, Utah (boys)</a:t>
            </a:r>
          </a:p>
          <a:p>
            <a:r>
              <a:rPr lang="en-US" dirty="0"/>
              <a:t>Seven Stars (Hybrid Wilderness Program), Utah</a:t>
            </a:r>
          </a:p>
          <a:p>
            <a:r>
              <a:rPr lang="en-US" dirty="0"/>
              <a:t>Maple Lake Academy (Girls only), Utah</a:t>
            </a:r>
          </a:p>
          <a:p>
            <a:r>
              <a:rPr lang="en-US" dirty="0"/>
              <a:t>Maple Lake Academy for Boys, Utah</a:t>
            </a:r>
          </a:p>
          <a:p>
            <a:r>
              <a:rPr lang="en-US" dirty="0"/>
              <a:t>Heritage Community, Utah (Young adult programs as well)</a:t>
            </a:r>
          </a:p>
          <a:p>
            <a:r>
              <a:rPr lang="en-US" dirty="0" err="1"/>
              <a:t>Aspiro</a:t>
            </a:r>
            <a:r>
              <a:rPr lang="en-US" dirty="0"/>
              <a:t> Vantage Point Program, (Wilderness), Utah</a:t>
            </a:r>
          </a:p>
          <a:p>
            <a:r>
              <a:rPr lang="en-US" dirty="0"/>
              <a:t>Waterfall Canyon Academy (Utah) (Young </a:t>
            </a:r>
            <a:r>
              <a:rPr lang="en-US"/>
              <a:t>Adult programs as well)</a:t>
            </a:r>
            <a:endParaRPr lang="en-US" dirty="0"/>
          </a:p>
        </p:txBody>
      </p:sp>
      <p:pic>
        <p:nvPicPr>
          <p:cNvPr id="4" name="Picture 3">
            <a:extLst>
              <a:ext uri="{FF2B5EF4-FFF2-40B4-BE49-F238E27FC236}">
                <a16:creationId xmlns:a16="http://schemas.microsoft.com/office/drawing/2014/main" id="{70BF7514-CF5E-4FEB-B55B-584766EFC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6405" y="70200"/>
            <a:ext cx="3619500" cy="381000"/>
          </a:xfrm>
          <a:prstGeom prst="rect">
            <a:avLst/>
          </a:prstGeom>
        </p:spPr>
      </p:pic>
    </p:spTree>
    <p:extLst>
      <p:ext uri="{BB962C8B-B14F-4D97-AF65-F5344CB8AC3E}">
        <p14:creationId xmlns:p14="http://schemas.microsoft.com/office/powerpoint/2010/main" val="25752286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CDD2E-7165-4E14-9759-C6FE0366BF66}"/>
              </a:ext>
            </a:extLst>
          </p:cNvPr>
          <p:cNvSpPr>
            <a:spLocks noGrp="1"/>
          </p:cNvSpPr>
          <p:nvPr>
            <p:ph idx="1"/>
          </p:nvPr>
        </p:nvSpPr>
        <p:spPr>
          <a:xfrm>
            <a:off x="272343" y="1297558"/>
            <a:ext cx="9026932" cy="880092"/>
          </a:xfrm>
        </p:spPr>
        <p:txBody>
          <a:bodyPr>
            <a:normAutofit/>
          </a:bodyPr>
          <a:lstStyle/>
          <a:p>
            <a:pPr marL="0" indent="0">
              <a:buNone/>
            </a:pPr>
            <a:r>
              <a:rPr lang="en-US" dirty="0"/>
              <a:t>Court required that  health plans consider the following 8 pillars in determining medical necessity:</a:t>
            </a:r>
          </a:p>
          <a:p>
            <a:pPr marL="457200" lvl="1" indent="0">
              <a:buNone/>
            </a:pPr>
            <a:endParaRPr lang="en-US" dirty="0"/>
          </a:p>
          <a:p>
            <a:pPr lvl="1"/>
            <a:endParaRPr lang="en-US" dirty="0"/>
          </a:p>
          <a:p>
            <a:pPr lvl="1"/>
            <a:endParaRPr lang="en-US" dirty="0"/>
          </a:p>
          <a:p>
            <a:pPr marL="0" indent="0">
              <a:buNone/>
            </a:pPr>
            <a:endParaRPr lang="en-US" dirty="0"/>
          </a:p>
        </p:txBody>
      </p:sp>
      <p:pic>
        <p:nvPicPr>
          <p:cNvPr id="2050" name="Picture 2" descr="681 BEST 8 Pillars IMAGES, STOCK PHOTOS &amp; VECTORS | Adobe Stock">
            <a:extLst>
              <a:ext uri="{FF2B5EF4-FFF2-40B4-BE49-F238E27FC236}">
                <a16:creationId xmlns:a16="http://schemas.microsoft.com/office/drawing/2014/main" id="{F0706A8E-B0D3-416D-91B8-1E0B3DE64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660" y="482541"/>
            <a:ext cx="2841326" cy="18942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D838B9-556A-4BDF-8720-A4787D3530CA}"/>
              </a:ext>
            </a:extLst>
          </p:cNvPr>
          <p:cNvSpPr txBox="1"/>
          <p:nvPr/>
        </p:nvSpPr>
        <p:spPr>
          <a:xfrm>
            <a:off x="-266700" y="2421120"/>
            <a:ext cx="12336552" cy="3416320"/>
          </a:xfrm>
          <a:prstGeom prst="rect">
            <a:avLst/>
          </a:prstGeom>
          <a:noFill/>
        </p:spPr>
        <p:txBody>
          <a:bodyPr wrap="square" rtlCol="0">
            <a:spAutoFit/>
          </a:bodyPr>
          <a:lstStyle/>
          <a:p>
            <a:pPr marL="742950" lvl="1" indent="-285750">
              <a:buFont typeface="Arial" panose="020B0604020202020204" pitchFamily="34" charset="0"/>
              <a:buChar char="•"/>
            </a:pPr>
            <a:r>
              <a:rPr lang="en-US" dirty="0"/>
              <a:t>Mental health disorders are chronic, with acute manifestations.  Effective treatment includes treating the underlying conditions, not just stabilization</a:t>
            </a:r>
          </a:p>
          <a:p>
            <a:pPr marL="742950" lvl="1" indent="-285750">
              <a:buFont typeface="Arial" panose="020B0604020202020204" pitchFamily="34" charset="0"/>
              <a:buChar char="•"/>
            </a:pPr>
            <a:r>
              <a:rPr lang="en-US" dirty="0"/>
              <a:t>Comorbidity is common, effective treatment requires a coordinated approach</a:t>
            </a:r>
          </a:p>
          <a:p>
            <a:pPr marL="742950" lvl="1" indent="-285750">
              <a:buFont typeface="Arial" panose="020B0604020202020204" pitchFamily="34" charset="0"/>
              <a:buChar char="•"/>
            </a:pPr>
            <a:r>
              <a:rPr lang="en-US" dirty="0"/>
              <a:t>Factors driving level of needed care are safety and effectiveness.  </a:t>
            </a:r>
          </a:p>
          <a:p>
            <a:pPr marL="742950" lvl="1" indent="-285750">
              <a:buFont typeface="Arial" panose="020B0604020202020204" pitchFamily="34" charset="0"/>
              <a:buChar char="•"/>
            </a:pPr>
            <a:r>
              <a:rPr lang="en-US" dirty="0"/>
              <a:t>If there is any doubt, place at the highest level of care that is both safe and effective.  Undertreating can be harmful</a:t>
            </a:r>
          </a:p>
          <a:p>
            <a:pPr marL="742950" lvl="1" indent="-285750">
              <a:buFont typeface="Arial" panose="020B0604020202020204" pitchFamily="34" charset="0"/>
              <a:buChar char="•"/>
            </a:pPr>
            <a:r>
              <a:rPr lang="en-US" dirty="0"/>
              <a:t>Effective treatment involves improvement in functioning, also includes preventing regressions and maintaining current functional level.</a:t>
            </a:r>
          </a:p>
          <a:p>
            <a:pPr marL="742950" lvl="1" indent="-285750">
              <a:buFont typeface="Arial" panose="020B0604020202020204" pitchFamily="34" charset="0"/>
              <a:buChar char="•"/>
            </a:pPr>
            <a:r>
              <a:rPr lang="en-US" dirty="0"/>
              <a:t>Duration is based on individual need, not set amount of time.</a:t>
            </a:r>
          </a:p>
          <a:p>
            <a:pPr marL="742950" lvl="1" indent="-285750">
              <a:buFont typeface="Arial" panose="020B0604020202020204" pitchFamily="34" charset="0"/>
              <a:buChar char="•"/>
            </a:pPr>
            <a:r>
              <a:rPr lang="en-US" dirty="0"/>
              <a:t>Children and teens are not fully developed and thus require individualization and relaxing threshold requirements for admission and continued care</a:t>
            </a:r>
          </a:p>
          <a:p>
            <a:pPr marL="742950" lvl="1" indent="-285750">
              <a:buFont typeface="Arial" panose="020B0604020202020204" pitchFamily="34" charset="0"/>
              <a:buChar char="•"/>
            </a:pPr>
            <a:r>
              <a:rPr lang="en-US" dirty="0"/>
              <a:t>Level of care decisions should be based on multiple dimensions.</a:t>
            </a:r>
          </a:p>
        </p:txBody>
      </p:sp>
      <p:pic>
        <p:nvPicPr>
          <p:cNvPr id="6" name="Picture 5">
            <a:extLst>
              <a:ext uri="{FF2B5EF4-FFF2-40B4-BE49-F238E27FC236}">
                <a16:creationId xmlns:a16="http://schemas.microsoft.com/office/drawing/2014/main" id="{8C18A628-CCDA-4F26-8D42-F6A2725047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0352" y="101541"/>
            <a:ext cx="3619500" cy="381000"/>
          </a:xfrm>
          <a:prstGeom prst="rect">
            <a:avLst/>
          </a:prstGeom>
        </p:spPr>
      </p:pic>
      <p:sp>
        <p:nvSpPr>
          <p:cNvPr id="7" name="Title 6">
            <a:extLst>
              <a:ext uri="{FF2B5EF4-FFF2-40B4-BE49-F238E27FC236}">
                <a16:creationId xmlns:a16="http://schemas.microsoft.com/office/drawing/2014/main" id="{6BD86823-5BE9-4976-9BB2-2580DA67EFF6}"/>
              </a:ext>
            </a:extLst>
          </p:cNvPr>
          <p:cNvSpPr>
            <a:spLocks noGrp="1"/>
          </p:cNvSpPr>
          <p:nvPr>
            <p:ph type="title"/>
          </p:nvPr>
        </p:nvSpPr>
        <p:spPr>
          <a:xfrm>
            <a:off x="272343" y="153137"/>
            <a:ext cx="10241280" cy="1234440"/>
          </a:xfrm>
        </p:spPr>
        <p:txBody>
          <a:bodyPr/>
          <a:lstStyle/>
          <a:p>
            <a:r>
              <a:rPr lang="en-US" dirty="0"/>
              <a:t>Landmark Class Action:  </a:t>
            </a:r>
            <a:br>
              <a:rPr lang="en-US" dirty="0"/>
            </a:br>
            <a:r>
              <a:rPr lang="en-US" dirty="0"/>
              <a:t>Wit vs United Healthcare </a:t>
            </a:r>
          </a:p>
        </p:txBody>
      </p:sp>
    </p:spTree>
    <p:extLst>
      <p:ext uri="{BB962C8B-B14F-4D97-AF65-F5344CB8AC3E}">
        <p14:creationId xmlns:p14="http://schemas.microsoft.com/office/powerpoint/2010/main" val="1786376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A7EC-E0F2-43C1-9836-FEFE5CB21B48}"/>
              </a:ext>
            </a:extLst>
          </p:cNvPr>
          <p:cNvSpPr>
            <a:spLocks noGrp="1"/>
          </p:cNvSpPr>
          <p:nvPr>
            <p:ph type="title"/>
          </p:nvPr>
        </p:nvSpPr>
        <p:spPr>
          <a:xfrm>
            <a:off x="975360" y="660356"/>
            <a:ext cx="10241280" cy="1234440"/>
          </a:xfrm>
        </p:spPr>
        <p:txBody>
          <a:bodyPr>
            <a:normAutofit fontScale="90000"/>
          </a:bodyPr>
          <a:lstStyle/>
          <a:p>
            <a:r>
              <a:rPr lang="en-US"/>
              <a:t>What Happens When Behaviors Become Unmanageable?</a:t>
            </a:r>
          </a:p>
        </p:txBody>
      </p:sp>
      <p:sp>
        <p:nvSpPr>
          <p:cNvPr id="3" name="Content Placeholder 2">
            <a:extLst>
              <a:ext uri="{FF2B5EF4-FFF2-40B4-BE49-F238E27FC236}">
                <a16:creationId xmlns:a16="http://schemas.microsoft.com/office/drawing/2014/main" id="{2241DC65-6FF3-4516-ADF8-F37D4D3C012D}"/>
              </a:ext>
            </a:extLst>
          </p:cNvPr>
          <p:cNvSpPr>
            <a:spLocks noGrp="1"/>
          </p:cNvSpPr>
          <p:nvPr>
            <p:ph idx="1"/>
          </p:nvPr>
        </p:nvSpPr>
        <p:spPr>
          <a:xfrm flipH="1">
            <a:off x="753373" y="2122099"/>
            <a:ext cx="6797616" cy="3543538"/>
          </a:xfrm>
        </p:spPr>
        <p:txBody>
          <a:bodyPr>
            <a:normAutofit/>
          </a:bodyPr>
          <a:lstStyle/>
          <a:p>
            <a:pPr marL="0" indent="0">
              <a:buNone/>
            </a:pPr>
            <a:r>
              <a:rPr lang="en-US"/>
              <a:t>Scenario:  Children with severe ASD hit adolescence.  </a:t>
            </a:r>
          </a:p>
          <a:p>
            <a:pPr lvl="1"/>
            <a:r>
              <a:rPr lang="en-US"/>
              <a:t>Bigger than parents</a:t>
            </a:r>
          </a:p>
          <a:p>
            <a:pPr lvl="1"/>
            <a:endParaRPr lang="en-US"/>
          </a:p>
          <a:p>
            <a:pPr lvl="1"/>
            <a:r>
              <a:rPr lang="en-US"/>
              <a:t>Hormones kick in</a:t>
            </a:r>
          </a:p>
          <a:p>
            <a:pPr lvl="1"/>
            <a:endParaRPr lang="en-US"/>
          </a:p>
          <a:p>
            <a:pPr lvl="1"/>
            <a:r>
              <a:rPr lang="en-US"/>
              <a:t>Developmental changes</a:t>
            </a:r>
          </a:p>
          <a:p>
            <a:pPr marL="0" indent="0">
              <a:buNone/>
            </a:pPr>
            <a:endParaRPr lang="en-US"/>
          </a:p>
        </p:txBody>
      </p:sp>
      <p:pic>
        <p:nvPicPr>
          <p:cNvPr id="1026" name="Picture 2" descr="Help! My child is taller than me | Family | The Guardian">
            <a:extLst>
              <a:ext uri="{FF2B5EF4-FFF2-40B4-BE49-F238E27FC236}">
                <a16:creationId xmlns:a16="http://schemas.microsoft.com/office/drawing/2014/main" id="{2623EB0D-622A-4FC7-BA18-71C7B5B29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425467" y="1731033"/>
            <a:ext cx="3077093" cy="46156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C0E218-73F2-4656-975A-DF5B2A4B3D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315901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A7EC-E0F2-43C1-9836-FEFE5CB21B48}"/>
              </a:ext>
            </a:extLst>
          </p:cNvPr>
          <p:cNvSpPr>
            <a:spLocks noGrp="1"/>
          </p:cNvSpPr>
          <p:nvPr>
            <p:ph type="title"/>
          </p:nvPr>
        </p:nvSpPr>
        <p:spPr>
          <a:xfrm>
            <a:off x="389614" y="534497"/>
            <a:ext cx="11266998" cy="971880"/>
          </a:xfrm>
        </p:spPr>
        <p:txBody>
          <a:bodyPr>
            <a:normAutofit fontScale="90000"/>
          </a:bodyPr>
          <a:lstStyle/>
          <a:p>
            <a:r>
              <a:rPr lang="en-US"/>
              <a:t>What are Unmanageable Behaviors for those with Severe Autism, 1</a:t>
            </a:r>
          </a:p>
        </p:txBody>
      </p:sp>
      <p:sp>
        <p:nvSpPr>
          <p:cNvPr id="3" name="Content Placeholder 2">
            <a:extLst>
              <a:ext uri="{FF2B5EF4-FFF2-40B4-BE49-F238E27FC236}">
                <a16:creationId xmlns:a16="http://schemas.microsoft.com/office/drawing/2014/main" id="{2241DC65-6FF3-4516-ADF8-F37D4D3C012D}"/>
              </a:ext>
            </a:extLst>
          </p:cNvPr>
          <p:cNvSpPr>
            <a:spLocks noGrp="1"/>
          </p:cNvSpPr>
          <p:nvPr>
            <p:ph idx="1"/>
          </p:nvPr>
        </p:nvSpPr>
        <p:spPr>
          <a:xfrm>
            <a:off x="241539" y="1602706"/>
            <a:ext cx="111892162" cy="4901611"/>
          </a:xfrm>
        </p:spPr>
        <p:txBody>
          <a:bodyPr>
            <a:normAutofit/>
          </a:bodyPr>
          <a:lstStyle/>
          <a:p>
            <a:pPr marL="0" indent="0">
              <a:buNone/>
            </a:pPr>
            <a:r>
              <a:rPr lang="en-US" sz="2000" dirty="0"/>
              <a:t>Danger to self and others</a:t>
            </a:r>
          </a:p>
          <a:p>
            <a:r>
              <a:rPr lang="en-US" sz="2000" dirty="0"/>
              <a:t>Elopement--Inability to be contained or confined </a:t>
            </a:r>
          </a:p>
          <a:p>
            <a:r>
              <a:rPr lang="en-US" sz="2000" dirty="0"/>
              <a:t>Repeated physical aggression</a:t>
            </a:r>
          </a:p>
          <a:p>
            <a:r>
              <a:rPr lang="en-US" sz="2000" dirty="0"/>
              <a:t>Frequent, serious self injury </a:t>
            </a:r>
          </a:p>
          <a:p>
            <a:r>
              <a:rPr lang="en-US" sz="2000" dirty="0"/>
              <a:t>Serious and persistent sleep disturbance</a:t>
            </a:r>
          </a:p>
          <a:p>
            <a:r>
              <a:rPr lang="en-US" sz="2000" dirty="0"/>
              <a:t>Property destruction</a:t>
            </a:r>
          </a:p>
          <a:p>
            <a:r>
              <a:rPr lang="en-US" sz="2000" dirty="0"/>
              <a:t>School expulsion</a:t>
            </a:r>
          </a:p>
          <a:p>
            <a:r>
              <a:rPr lang="en-US" sz="2000" dirty="0"/>
              <a:t>Pica</a:t>
            </a:r>
          </a:p>
          <a:p>
            <a:r>
              <a:rPr lang="en-US" sz="2000" dirty="0"/>
              <a:t>Severe decreases in functioning</a:t>
            </a:r>
          </a:p>
          <a:p>
            <a:r>
              <a:rPr lang="en-US" sz="2000" dirty="0"/>
              <a:t>Often unpredictable, even with  FBAs</a:t>
            </a:r>
          </a:p>
        </p:txBody>
      </p:sp>
      <p:sp>
        <p:nvSpPr>
          <p:cNvPr id="4" name="AutoShape 2" descr="Night raid in Beit Ummar: arrests, violence and property destruction –  International Solidarity Movement">
            <a:extLst>
              <a:ext uri="{FF2B5EF4-FFF2-40B4-BE49-F238E27FC236}">
                <a16:creationId xmlns:a16="http://schemas.microsoft.com/office/drawing/2014/main" id="{D8956744-80CE-44EC-A619-414C06C1E0F3}"/>
              </a:ext>
            </a:extLst>
          </p:cNvPr>
          <p:cNvSpPr>
            <a:spLocks noChangeAspect="1" noChangeArrowheads="1"/>
          </p:cNvSpPr>
          <p:nvPr/>
        </p:nvSpPr>
        <p:spPr bwMode="auto">
          <a:xfrm>
            <a:off x="5943599" y="3276599"/>
            <a:ext cx="3131389" cy="31313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Night raid in Beit Ummar: arrests, violence and property destruction –  International Solidarity Movement">
            <a:extLst>
              <a:ext uri="{FF2B5EF4-FFF2-40B4-BE49-F238E27FC236}">
                <a16:creationId xmlns:a16="http://schemas.microsoft.com/office/drawing/2014/main" id="{DB9DC2D0-301C-4EF1-A63E-1C2B57EBC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102" y="2684683"/>
            <a:ext cx="57150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ACA4CDA-07C4-4C20-A84E-BB58F7F57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886" y="153497"/>
            <a:ext cx="3619500" cy="381000"/>
          </a:xfrm>
          <a:prstGeom prst="rect">
            <a:avLst/>
          </a:prstGeom>
        </p:spPr>
      </p:pic>
    </p:spTree>
    <p:extLst>
      <p:ext uri="{BB962C8B-B14F-4D97-AF65-F5344CB8AC3E}">
        <p14:creationId xmlns:p14="http://schemas.microsoft.com/office/powerpoint/2010/main" val="3714621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5A7EC-E0F2-43C1-9836-FEFE5CB21B48}"/>
              </a:ext>
            </a:extLst>
          </p:cNvPr>
          <p:cNvSpPr>
            <a:spLocks noGrp="1"/>
          </p:cNvSpPr>
          <p:nvPr>
            <p:ph type="title"/>
          </p:nvPr>
        </p:nvSpPr>
        <p:spPr>
          <a:xfrm>
            <a:off x="685799" y="689013"/>
            <a:ext cx="10515600" cy="1325563"/>
          </a:xfrm>
        </p:spPr>
        <p:txBody>
          <a:bodyPr>
            <a:normAutofit fontScale="90000"/>
          </a:bodyPr>
          <a:lstStyle/>
          <a:p>
            <a:r>
              <a:rPr lang="en-US"/>
              <a:t>What are Unmanageable Behaviors for those with Severe Autism, 2</a:t>
            </a:r>
          </a:p>
        </p:txBody>
      </p:sp>
      <p:sp>
        <p:nvSpPr>
          <p:cNvPr id="3" name="Content Placeholder 2">
            <a:extLst>
              <a:ext uri="{FF2B5EF4-FFF2-40B4-BE49-F238E27FC236}">
                <a16:creationId xmlns:a16="http://schemas.microsoft.com/office/drawing/2014/main" id="{2241DC65-6FF3-4516-ADF8-F37D4D3C012D}"/>
              </a:ext>
            </a:extLst>
          </p:cNvPr>
          <p:cNvSpPr>
            <a:spLocks noGrp="1"/>
          </p:cNvSpPr>
          <p:nvPr>
            <p:ph idx="1"/>
          </p:nvPr>
        </p:nvSpPr>
        <p:spPr>
          <a:xfrm>
            <a:off x="261256" y="1734978"/>
            <a:ext cx="112729335" cy="4673010"/>
          </a:xfrm>
        </p:spPr>
        <p:txBody>
          <a:bodyPr>
            <a:normAutofit/>
          </a:bodyPr>
          <a:lstStyle/>
          <a:p>
            <a:pPr marL="0" indent="0">
              <a:buNone/>
            </a:pPr>
            <a:endParaRPr lang="en-US" sz="2000"/>
          </a:p>
          <a:p>
            <a:r>
              <a:rPr lang="en-US" sz="2000"/>
              <a:t>Cannot be addressed, reduced or ameliorated through behavioral treatments;  </a:t>
            </a:r>
          </a:p>
          <a:p>
            <a:r>
              <a:rPr lang="en-US" sz="2000"/>
              <a:t>Person cannot be de-escalated.</a:t>
            </a:r>
          </a:p>
          <a:p>
            <a:r>
              <a:rPr lang="en-US" sz="2000"/>
              <a:t>Person poses an urgent threat that cannot be contained.</a:t>
            </a:r>
          </a:p>
          <a:p>
            <a:r>
              <a:rPr lang="en-US" sz="2000"/>
              <a:t>Main Choice:  Call 911(or 988, coming soon, specific emergency line for mental health emergencies)</a:t>
            </a:r>
          </a:p>
        </p:txBody>
      </p:sp>
      <p:sp>
        <p:nvSpPr>
          <p:cNvPr id="4" name="AutoShape 2" descr="Night raid in Beit Ummar: arrests, violence and property destruction –  International Solidarity Movement">
            <a:extLst>
              <a:ext uri="{FF2B5EF4-FFF2-40B4-BE49-F238E27FC236}">
                <a16:creationId xmlns:a16="http://schemas.microsoft.com/office/drawing/2014/main" id="{D8956744-80CE-44EC-A619-414C06C1E0F3}"/>
              </a:ext>
            </a:extLst>
          </p:cNvPr>
          <p:cNvSpPr>
            <a:spLocks noChangeAspect="1" noChangeArrowheads="1"/>
          </p:cNvSpPr>
          <p:nvPr/>
        </p:nvSpPr>
        <p:spPr bwMode="auto">
          <a:xfrm>
            <a:off x="5943599" y="3276599"/>
            <a:ext cx="3131389" cy="31313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9CD38388-0733-4D70-989C-706E656AD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1277423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EB4F1-A425-4E1F-BACD-06682EF58CFE}"/>
              </a:ext>
            </a:extLst>
          </p:cNvPr>
          <p:cNvSpPr>
            <a:spLocks noGrp="1"/>
          </p:cNvSpPr>
          <p:nvPr>
            <p:ph type="title"/>
          </p:nvPr>
        </p:nvSpPr>
        <p:spPr>
          <a:xfrm>
            <a:off x="838200" y="46981"/>
            <a:ext cx="10515600" cy="1325563"/>
          </a:xfrm>
        </p:spPr>
        <p:txBody>
          <a:bodyPr>
            <a:normAutofit fontScale="90000"/>
          </a:bodyPr>
          <a:lstStyle/>
          <a:p>
            <a:r>
              <a:rPr lang="en-US"/>
              <a:t>Coming soon to your community:  </a:t>
            </a:r>
            <a:r>
              <a:rPr lang="en-US" sz="5400" b="1">
                <a:solidFill>
                  <a:srgbClr val="FF0000"/>
                </a:solidFill>
                <a:latin typeface="Bahnschrift SemiBold" panose="020B0502040204020203" pitchFamily="34" charset="0"/>
              </a:rPr>
              <a:t>988</a:t>
            </a:r>
          </a:p>
        </p:txBody>
      </p:sp>
      <p:sp>
        <p:nvSpPr>
          <p:cNvPr id="3" name="Content Placeholder 2">
            <a:extLst>
              <a:ext uri="{FF2B5EF4-FFF2-40B4-BE49-F238E27FC236}">
                <a16:creationId xmlns:a16="http://schemas.microsoft.com/office/drawing/2014/main" id="{4A69F58F-FFCB-4DE4-88BB-1CBB2E9119A2}"/>
              </a:ext>
            </a:extLst>
          </p:cNvPr>
          <p:cNvSpPr>
            <a:spLocks noGrp="1"/>
          </p:cNvSpPr>
          <p:nvPr>
            <p:ph idx="1"/>
          </p:nvPr>
        </p:nvSpPr>
        <p:spPr>
          <a:xfrm>
            <a:off x="838200" y="1372544"/>
            <a:ext cx="7770341" cy="5020018"/>
          </a:xfrm>
        </p:spPr>
        <p:txBody>
          <a:bodyPr>
            <a:normAutofit fontScale="85000" lnSpcReduction="20000"/>
          </a:bodyPr>
          <a:lstStyle/>
          <a:p>
            <a:r>
              <a:rPr lang="en-US" dirty="0"/>
              <a:t>The Federal Communication Commission approved 988 as an emergency number to be used for mental health crises, including those at risk for suicide, substance use, and other issues. (S. 2661, 116</a:t>
            </a:r>
            <a:r>
              <a:rPr lang="en-US" baseline="30000" dirty="0"/>
              <a:t>th</a:t>
            </a:r>
            <a:r>
              <a:rPr lang="en-US" dirty="0"/>
              <a:t> Congress)</a:t>
            </a:r>
          </a:p>
          <a:p>
            <a:r>
              <a:rPr lang="en-US" dirty="0"/>
              <a:t>May be used differently in different parts of the country</a:t>
            </a:r>
          </a:p>
          <a:p>
            <a:r>
              <a:rPr lang="en-US" dirty="0"/>
              <a:t>Effective July, 2022.</a:t>
            </a:r>
          </a:p>
          <a:p>
            <a:r>
              <a:rPr lang="en-US" dirty="0"/>
              <a:t>Calls are routed to local crisis centers, where trained counselors will answer and can direct crisis mobile teams trained in de-escalation to show up (instead of police). </a:t>
            </a:r>
          </a:p>
          <a:p>
            <a:r>
              <a:rPr lang="en-US" dirty="0"/>
              <a:t>Law requires they be equipped to provide specialized resources to high risk populations (does not specifically name those with severe ASD)</a:t>
            </a:r>
          </a:p>
          <a:p>
            <a:r>
              <a:rPr lang="en-US" dirty="0"/>
              <a:t>States are responsible for developing a strategy, but there may be federal or state funds included in the future.  </a:t>
            </a:r>
          </a:p>
          <a:p>
            <a:r>
              <a:rPr lang="en-US" dirty="0"/>
              <a:t>Special populations named include LGBT youth and those at risk for suicide</a:t>
            </a:r>
          </a:p>
          <a:p>
            <a:r>
              <a:rPr lang="en-US" dirty="0">
                <a:solidFill>
                  <a:srgbClr val="FF0000"/>
                </a:solidFill>
              </a:rPr>
              <a:t>Up to US to make sure they have autism expertise and are versed in severe autism.</a:t>
            </a:r>
          </a:p>
          <a:p>
            <a:endParaRPr lang="en-US" dirty="0"/>
          </a:p>
          <a:p>
            <a:endParaRPr lang="en-US" dirty="0"/>
          </a:p>
        </p:txBody>
      </p:sp>
      <p:pic>
        <p:nvPicPr>
          <p:cNvPr id="5" name="Picture 4">
            <a:extLst>
              <a:ext uri="{FF2B5EF4-FFF2-40B4-BE49-F238E27FC236}">
                <a16:creationId xmlns:a16="http://schemas.microsoft.com/office/drawing/2014/main" id="{840D75AD-C2FA-447C-95B6-A9592E0A82F4}"/>
              </a:ext>
            </a:extLst>
          </p:cNvPr>
          <p:cNvPicPr>
            <a:picLocks noChangeAspect="1"/>
          </p:cNvPicPr>
          <p:nvPr/>
        </p:nvPicPr>
        <p:blipFill>
          <a:blip r:embed="rId2"/>
          <a:stretch>
            <a:fillRect/>
          </a:stretch>
        </p:blipFill>
        <p:spPr>
          <a:xfrm>
            <a:off x="8834437" y="1624270"/>
            <a:ext cx="3057525" cy="3362325"/>
          </a:xfrm>
          <a:prstGeom prst="rect">
            <a:avLst/>
          </a:prstGeom>
        </p:spPr>
      </p:pic>
      <p:pic>
        <p:nvPicPr>
          <p:cNvPr id="6" name="Picture 5">
            <a:extLst>
              <a:ext uri="{FF2B5EF4-FFF2-40B4-BE49-F238E27FC236}">
                <a16:creationId xmlns:a16="http://schemas.microsoft.com/office/drawing/2014/main" id="{0914DC39-036F-4111-88E3-1289A439C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2804725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FE7D-6762-4AA1-90E5-5D708A7DD190}"/>
              </a:ext>
            </a:extLst>
          </p:cNvPr>
          <p:cNvSpPr>
            <a:spLocks noGrp="1"/>
          </p:cNvSpPr>
          <p:nvPr>
            <p:ph type="title"/>
          </p:nvPr>
        </p:nvSpPr>
        <p:spPr>
          <a:xfrm>
            <a:off x="838200" y="101515"/>
            <a:ext cx="10515600" cy="1325563"/>
          </a:xfrm>
        </p:spPr>
        <p:txBody>
          <a:bodyPr/>
          <a:lstStyle/>
          <a:p>
            <a:r>
              <a:rPr lang="en-US"/>
              <a:t>Mobile Crisis Units</a:t>
            </a:r>
          </a:p>
        </p:txBody>
      </p:sp>
      <p:sp>
        <p:nvSpPr>
          <p:cNvPr id="3" name="Content Placeholder 2">
            <a:extLst>
              <a:ext uri="{FF2B5EF4-FFF2-40B4-BE49-F238E27FC236}">
                <a16:creationId xmlns:a16="http://schemas.microsoft.com/office/drawing/2014/main" id="{BBB333B4-843E-4953-B544-0A44816E3478}"/>
              </a:ext>
            </a:extLst>
          </p:cNvPr>
          <p:cNvSpPr>
            <a:spLocks noGrp="1"/>
          </p:cNvSpPr>
          <p:nvPr>
            <p:ph idx="1"/>
          </p:nvPr>
        </p:nvSpPr>
        <p:spPr>
          <a:xfrm>
            <a:off x="838200" y="1339592"/>
            <a:ext cx="7828005" cy="5061208"/>
          </a:xfrm>
        </p:spPr>
        <p:txBody>
          <a:bodyPr>
            <a:normAutofit/>
          </a:bodyPr>
          <a:lstStyle/>
          <a:p>
            <a:r>
              <a:rPr lang="en-US"/>
              <a:t>Typically provide on-site assessment (may evaluate for 5150 – psychiatric hold) with safety planning for family.</a:t>
            </a:r>
          </a:p>
          <a:p>
            <a:r>
              <a:rPr lang="en-US"/>
              <a:t>Crisis management</a:t>
            </a:r>
          </a:p>
          <a:p>
            <a:r>
              <a:rPr lang="en-US"/>
              <a:t>Sometimes provide access to short-term treatments</a:t>
            </a:r>
          </a:p>
          <a:p>
            <a:r>
              <a:rPr lang="en-US"/>
              <a:t>Referral to local resources</a:t>
            </a:r>
          </a:p>
          <a:p>
            <a:r>
              <a:rPr lang="en-US"/>
              <a:t>May act as gatekeeper to inpatient hospitalizations</a:t>
            </a:r>
          </a:p>
          <a:p>
            <a:r>
              <a:rPr lang="en-US"/>
              <a:t>Some work in concert with the police (reporting requirements) and others do not. </a:t>
            </a:r>
          </a:p>
          <a:p>
            <a:r>
              <a:rPr lang="en-US"/>
              <a:t>What is available varies by locality.  </a:t>
            </a:r>
          </a:p>
          <a:p>
            <a:r>
              <a:rPr lang="en-US">
                <a:solidFill>
                  <a:srgbClr val="FF0000"/>
                </a:solidFill>
              </a:rPr>
              <a:t>It may be up to US to make sure they are skilled in severe autism.  Speak up to your state representatives.</a:t>
            </a:r>
          </a:p>
        </p:txBody>
      </p:sp>
      <p:pic>
        <p:nvPicPr>
          <p:cNvPr id="2050" name="Picture 2" descr="CAHOOTS: Mobile crisis unit in Lane County expands service with addition  hours, members | KMTR">
            <a:extLst>
              <a:ext uri="{FF2B5EF4-FFF2-40B4-BE49-F238E27FC236}">
                <a16:creationId xmlns:a16="http://schemas.microsoft.com/office/drawing/2014/main" id="{D7C76BBB-9B73-48D9-96EC-2F42566380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716" y="2331308"/>
            <a:ext cx="3358777" cy="27049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8790221-864A-46CA-B052-3841A0511D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3934307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81F3-55EC-4F1D-B567-D65BEF0D032D}"/>
              </a:ext>
            </a:extLst>
          </p:cNvPr>
          <p:cNvSpPr>
            <a:spLocks noGrp="1"/>
          </p:cNvSpPr>
          <p:nvPr>
            <p:ph type="title"/>
          </p:nvPr>
        </p:nvSpPr>
        <p:spPr>
          <a:xfrm>
            <a:off x="1036894" y="557286"/>
            <a:ext cx="10545506" cy="625399"/>
          </a:xfrm>
        </p:spPr>
        <p:txBody>
          <a:bodyPr>
            <a:normAutofit fontScale="90000"/>
          </a:bodyPr>
          <a:lstStyle/>
          <a:p>
            <a:r>
              <a:rPr lang="en-US"/>
              <a:t>EVERY Autism Parent’s NIGHTMARE</a:t>
            </a:r>
          </a:p>
        </p:txBody>
      </p:sp>
      <p:sp>
        <p:nvSpPr>
          <p:cNvPr id="3" name="Content Placeholder 2">
            <a:extLst>
              <a:ext uri="{FF2B5EF4-FFF2-40B4-BE49-F238E27FC236}">
                <a16:creationId xmlns:a16="http://schemas.microsoft.com/office/drawing/2014/main" id="{E9D4AB31-D8AF-4711-9C06-F011FB940318}"/>
              </a:ext>
            </a:extLst>
          </p:cNvPr>
          <p:cNvSpPr>
            <a:spLocks noGrp="1"/>
          </p:cNvSpPr>
          <p:nvPr>
            <p:ph idx="1"/>
          </p:nvPr>
        </p:nvSpPr>
        <p:spPr>
          <a:xfrm>
            <a:off x="193164" y="1415549"/>
            <a:ext cx="11842990" cy="4725250"/>
          </a:xfrm>
          <a:ln>
            <a:solidFill>
              <a:schemeClr val="accent1"/>
            </a:solidFill>
          </a:ln>
        </p:spPr>
        <p:txBody>
          <a:bodyPr/>
          <a:lstStyle/>
          <a:p>
            <a:pPr algn="ctr"/>
            <a:r>
              <a:rPr lang="en-US" b="1" cap="all" err="1">
                <a:solidFill>
                  <a:srgbClr val="FFFFFF"/>
                </a:solidFill>
                <a:latin typeface="Source Sans Pro" panose="020B0503030403020204" pitchFamily="34" charset="0"/>
              </a:rPr>
              <a:t>INV</a:t>
            </a:r>
            <a:r>
              <a:rPr lang="en-US" b="1" i="0" err="1">
                <a:solidFill>
                  <a:srgbClr val="FFFFFF"/>
                </a:solidFill>
                <a:effectLst/>
                <a:latin typeface="PT Serif"/>
              </a:rPr>
              <a:t>re</a:t>
            </a:r>
            <a:r>
              <a:rPr lang="en-US" b="1" i="0">
                <a:solidFill>
                  <a:srgbClr val="FFFFFF"/>
                </a:solidFill>
                <a:effectLst/>
                <a:latin typeface="PT Serif"/>
              </a:rPr>
              <a:t> To Go: Young People With Severe Autism Languish In Hospitals</a:t>
            </a:r>
          </a:p>
          <a:p>
            <a:pPr algn="ctr"/>
            <a:r>
              <a:rPr lang="en-US" b="0" i="0">
                <a:solidFill>
                  <a:srgbClr val="FFFFFF"/>
                </a:solidFill>
                <a:effectLst/>
                <a:latin typeface="Source Sans Pro" panose="020B0503030403020204" pitchFamily="34" charset="0"/>
              </a:rPr>
              <a:t>SEPTEMBER 26, 2017</a:t>
            </a:r>
          </a:p>
          <a:p>
            <a:pPr marL="0" indent="0">
              <a:buNone/>
            </a:pPr>
            <a:endParaRPr lang="en-US"/>
          </a:p>
        </p:txBody>
      </p:sp>
      <p:pic>
        <p:nvPicPr>
          <p:cNvPr id="7" name="Picture 6">
            <a:extLst>
              <a:ext uri="{FF2B5EF4-FFF2-40B4-BE49-F238E27FC236}">
                <a16:creationId xmlns:a16="http://schemas.microsoft.com/office/drawing/2014/main" id="{B18E30B7-D670-4FF2-A2A5-762DEDBD3437}"/>
              </a:ext>
            </a:extLst>
          </p:cNvPr>
          <p:cNvPicPr>
            <a:picLocks noChangeAspect="1"/>
          </p:cNvPicPr>
          <p:nvPr/>
        </p:nvPicPr>
        <p:blipFill>
          <a:blip r:embed="rId2"/>
          <a:stretch>
            <a:fillRect/>
          </a:stretch>
        </p:blipFill>
        <p:spPr>
          <a:xfrm>
            <a:off x="939921" y="1535005"/>
            <a:ext cx="7264370" cy="4838658"/>
          </a:xfrm>
          <a:prstGeom prst="rect">
            <a:avLst/>
          </a:prstGeom>
        </p:spPr>
      </p:pic>
      <p:sp>
        <p:nvSpPr>
          <p:cNvPr id="8" name="TextBox 7">
            <a:extLst>
              <a:ext uri="{FF2B5EF4-FFF2-40B4-BE49-F238E27FC236}">
                <a16:creationId xmlns:a16="http://schemas.microsoft.com/office/drawing/2014/main" id="{6B4165C4-F897-44D6-8BDB-514AFCDEACEF}"/>
              </a:ext>
            </a:extLst>
          </p:cNvPr>
          <p:cNvSpPr txBox="1"/>
          <p:nvPr/>
        </p:nvSpPr>
        <p:spPr>
          <a:xfrm>
            <a:off x="8595855" y="1654515"/>
            <a:ext cx="3352800" cy="4247317"/>
          </a:xfrm>
          <a:prstGeom prst="rect">
            <a:avLst/>
          </a:prstGeom>
          <a:noFill/>
        </p:spPr>
        <p:txBody>
          <a:bodyPr wrap="square" rtlCol="0">
            <a:spAutoFit/>
          </a:bodyPr>
          <a:lstStyle/>
          <a:p>
            <a:pPr marL="285750" indent="-285750">
              <a:buFont typeface="Arial" panose="020B0604020202020204" pitchFamily="34" charset="0"/>
              <a:buChar char="•"/>
            </a:pPr>
            <a:r>
              <a:rPr lang="en-US"/>
              <a:t>One stayed nearly a year</a:t>
            </a:r>
          </a:p>
          <a:p>
            <a:pPr marL="285750" indent="-285750">
              <a:buFont typeface="Arial" panose="020B0604020202020204" pitchFamily="34" charset="0"/>
              <a:buChar char="•"/>
            </a:pPr>
            <a:r>
              <a:rPr lang="en-US"/>
              <a:t>Staff not properly trained</a:t>
            </a:r>
          </a:p>
          <a:p>
            <a:pPr marL="285750" indent="-285750">
              <a:buFont typeface="Arial" panose="020B0604020202020204" pitchFamily="34" charset="0"/>
              <a:buChar char="•"/>
            </a:pPr>
            <a:r>
              <a:rPr lang="en-US"/>
              <a:t>Some are repeatedly sedated</a:t>
            </a:r>
          </a:p>
          <a:p>
            <a:pPr marL="285750" indent="-285750">
              <a:buFont typeface="Arial" panose="020B0604020202020204" pitchFamily="34" charset="0"/>
              <a:buChar char="•"/>
            </a:pPr>
            <a:r>
              <a:rPr lang="en-US"/>
              <a:t>One had wrists and ankles strapped to ER bed for a week</a:t>
            </a:r>
          </a:p>
          <a:p>
            <a:pPr marL="285750" indent="-285750">
              <a:buFont typeface="Arial" panose="020B0604020202020204" pitchFamily="34" charset="0"/>
              <a:buChar char="•"/>
            </a:pPr>
            <a:r>
              <a:rPr lang="en-US"/>
              <a:t>Unable to stabilize or they are not safe in the general community</a:t>
            </a:r>
          </a:p>
          <a:p>
            <a:pPr marL="285750" indent="-285750">
              <a:buFont typeface="Arial" panose="020B0604020202020204" pitchFamily="34" charset="0"/>
              <a:buChar char="•"/>
            </a:pPr>
            <a:r>
              <a:rPr lang="en-US"/>
              <a:t>Some are “Warehoused” in modified rooms in the ER or on a hospital floor until a specialized facility has an open bed.</a:t>
            </a:r>
          </a:p>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a:p>
        </p:txBody>
      </p:sp>
      <p:pic>
        <p:nvPicPr>
          <p:cNvPr id="6" name="Picture 5">
            <a:extLst>
              <a:ext uri="{FF2B5EF4-FFF2-40B4-BE49-F238E27FC236}">
                <a16:creationId xmlns:a16="http://schemas.microsoft.com/office/drawing/2014/main" id="{279DF3DB-773D-48CB-800B-912519548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2963645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A81AF-573C-4E71-B5E7-22A26D4E6E1D}"/>
              </a:ext>
            </a:extLst>
          </p:cNvPr>
          <p:cNvSpPr>
            <a:spLocks noGrp="1"/>
          </p:cNvSpPr>
          <p:nvPr>
            <p:ph type="title"/>
          </p:nvPr>
        </p:nvSpPr>
        <p:spPr>
          <a:xfrm>
            <a:off x="1360449" y="606773"/>
            <a:ext cx="10241280" cy="1234440"/>
          </a:xfrm>
        </p:spPr>
        <p:txBody>
          <a:bodyPr/>
          <a:lstStyle/>
          <a:p>
            <a:r>
              <a:rPr lang="en-US"/>
              <a:t>Innovative program in 3 major children’s hospitals</a:t>
            </a:r>
          </a:p>
        </p:txBody>
      </p:sp>
      <p:sp>
        <p:nvSpPr>
          <p:cNvPr id="3" name="Content Placeholder 2">
            <a:extLst>
              <a:ext uri="{FF2B5EF4-FFF2-40B4-BE49-F238E27FC236}">
                <a16:creationId xmlns:a16="http://schemas.microsoft.com/office/drawing/2014/main" id="{63376739-F850-4720-BBC2-3CE6187EE4C5}"/>
              </a:ext>
            </a:extLst>
          </p:cNvPr>
          <p:cNvSpPr>
            <a:spLocks noGrp="1"/>
          </p:cNvSpPr>
          <p:nvPr>
            <p:ph idx="1"/>
          </p:nvPr>
        </p:nvSpPr>
        <p:spPr>
          <a:xfrm>
            <a:off x="561975" y="2112264"/>
            <a:ext cx="11315699" cy="3959352"/>
          </a:xfrm>
        </p:spPr>
        <p:txBody>
          <a:bodyPr>
            <a:normAutofit fontScale="92500" lnSpcReduction="10000"/>
          </a:bodyPr>
          <a:lstStyle/>
          <a:p>
            <a:r>
              <a:rPr lang="en-US"/>
              <a:t>Bancroft Schools in NJ contracted with three large metropolitan hospitals to provide consultation and high level support to their clients with severe ASD (CHOP in Philly, DuPont in DE, Memorial, in NJ)</a:t>
            </a:r>
          </a:p>
          <a:p>
            <a:r>
              <a:rPr lang="en-US"/>
              <a:t>Were available on-call to ERs, provided ABA type care to those exhibiting challenging behaviors, many of whom needed medical treatment.</a:t>
            </a:r>
          </a:p>
          <a:p>
            <a:r>
              <a:rPr lang="en-US"/>
              <a:t>Advised on sensory and space issues to medical units that were treating those with severe ASD. </a:t>
            </a:r>
          </a:p>
          <a:p>
            <a:r>
              <a:rPr lang="en-US"/>
              <a:t>Worked 1-on-1 to those in the behavior units with severe autism.</a:t>
            </a:r>
          </a:p>
          <a:p>
            <a:r>
              <a:rPr lang="en-US"/>
              <a:t>For those with severe ASD needing scheduled medical procedures and hospital stays, they were able to schedule in advance, build rapport, and elicit cooperation from clients.</a:t>
            </a:r>
          </a:p>
          <a:p>
            <a:r>
              <a:rPr lang="en-US"/>
              <a:t>Reduced staff injuries, overtime, and amount of staff needed in care</a:t>
            </a:r>
          </a:p>
          <a:p>
            <a:r>
              <a:rPr lang="en-US"/>
              <a:t>Ultimately, they ended up training staff to safely and competently work with this population</a:t>
            </a:r>
          </a:p>
          <a:p>
            <a:endParaRPr lang="en-US"/>
          </a:p>
          <a:p>
            <a:endParaRPr lang="en-US"/>
          </a:p>
        </p:txBody>
      </p:sp>
      <p:pic>
        <p:nvPicPr>
          <p:cNvPr id="4" name="Picture 3">
            <a:extLst>
              <a:ext uri="{FF2B5EF4-FFF2-40B4-BE49-F238E27FC236}">
                <a16:creationId xmlns:a16="http://schemas.microsoft.com/office/drawing/2014/main" id="{FCE8BCFA-BCAD-4EEC-8610-F8AD7B06C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57" y="219974"/>
            <a:ext cx="3619500" cy="381000"/>
          </a:xfrm>
          <a:prstGeom prst="rect">
            <a:avLst/>
          </a:prstGeom>
        </p:spPr>
      </p:pic>
    </p:spTree>
    <p:extLst>
      <p:ext uri="{BB962C8B-B14F-4D97-AF65-F5344CB8AC3E}">
        <p14:creationId xmlns:p14="http://schemas.microsoft.com/office/powerpoint/2010/main" val="1974134004"/>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emplate>Gradient rise</Template>
  <TotalTime>7357</TotalTime>
  <Words>2471</Words>
  <Application>Microsoft Office PowerPoint</Application>
  <PresentationFormat>Widescreen</PresentationFormat>
  <Paragraphs>210</Paragraphs>
  <Slides>28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Avenir Next LT Pro</vt:lpstr>
      <vt:lpstr>Avenir Next LT Pro Light</vt:lpstr>
      <vt:lpstr>Bahnschrift SemiBold</vt:lpstr>
      <vt:lpstr>PT Serif</vt:lpstr>
      <vt:lpstr>Source Sans Pro</vt:lpstr>
      <vt:lpstr>GradientRiseVTI</vt:lpstr>
      <vt:lpstr>Hospitalization and Residential Treatment for those with Severe ASD</vt:lpstr>
      <vt:lpstr>In Memorium: Feda Almaliti, 1977-2020</vt:lpstr>
      <vt:lpstr>What Happens When Behaviors Become Unmanageable?</vt:lpstr>
      <vt:lpstr>What are Unmanageable Behaviors for those with Severe Autism, 1</vt:lpstr>
      <vt:lpstr>What are Unmanageable Behaviors for those with Severe Autism, 2</vt:lpstr>
      <vt:lpstr>Coming soon to your community:  988</vt:lpstr>
      <vt:lpstr>Mobile Crisis Units</vt:lpstr>
      <vt:lpstr>EVERY Autism Parent’s NIGHTMARE</vt:lpstr>
      <vt:lpstr>Innovative program in 3 major children’s hospitals</vt:lpstr>
      <vt:lpstr>Known Risk factors for inpatient hospitalization for those with Severe ASD</vt:lpstr>
      <vt:lpstr>Inpatient Units Specializing in Severe Autism, and Growing!!</vt:lpstr>
      <vt:lpstr>Focus on Hospital for Special Care, inpatient unit in CT </vt:lpstr>
      <vt:lpstr>What do they offer?</vt:lpstr>
      <vt:lpstr>Benefits of specialized hospitals</vt:lpstr>
      <vt:lpstr>Potential Barriers</vt:lpstr>
      <vt:lpstr>We May Have to Make it Happen</vt:lpstr>
      <vt:lpstr>Residential Treatment Options– who will pay?</vt:lpstr>
      <vt:lpstr>Residential Treatment – Private Insurance?</vt:lpstr>
      <vt:lpstr>Residential Treatment –  Private Insurance</vt:lpstr>
      <vt:lpstr>Residential Treatment –  School District</vt:lpstr>
      <vt:lpstr>Residential Treatment Programs </vt:lpstr>
      <vt:lpstr>So, Are we Still in the Dark Ages?</vt:lpstr>
      <vt:lpstr>Partial List of Inpatient Facilities (children)</vt:lpstr>
      <vt:lpstr>Partial List of Inpatient Facilities (children)</vt:lpstr>
      <vt:lpstr>Partial List of Inpatient Facilities (Adults)</vt:lpstr>
      <vt:lpstr>Residential treatment facilities for those with Severe ASD</vt:lpstr>
      <vt:lpstr>Residential treatment facilities for those with Level 1 ASD(may have some severe behaviors)</vt:lpstr>
      <vt:lpstr>Landmark Class Action:   Wit vs United Healthcare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Fessel</dc:creator>
  <cp:lastModifiedBy>Karen Fessel</cp:lastModifiedBy>
  <cp:revision>1</cp:revision>
  <cp:lastPrinted>2021-05-26T21:20:58Z</cp:lastPrinted>
  <dcterms:created xsi:type="dcterms:W3CDTF">2021-05-21T20:23:33Z</dcterms:created>
  <dcterms:modified xsi:type="dcterms:W3CDTF">2021-06-01T19:01:42Z</dcterms:modified>
</cp:coreProperties>
</file>